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5"/>
    <p:sldMasterId id="2147483664" r:id="rId6"/>
    <p:sldMasterId id="2147483670" r:id="rId7"/>
  </p:sldMasterIdLst>
  <p:notesMasterIdLst>
    <p:notesMasterId r:id="rId34"/>
  </p:notesMasterIdLst>
  <p:sldIdLst>
    <p:sldId id="337" r:id="rId8"/>
    <p:sldId id="341" r:id="rId9"/>
    <p:sldId id="365" r:id="rId10"/>
    <p:sldId id="261" r:id="rId11"/>
    <p:sldId id="343" r:id="rId12"/>
    <p:sldId id="366" r:id="rId13"/>
    <p:sldId id="259" r:id="rId14"/>
    <p:sldId id="350" r:id="rId15"/>
    <p:sldId id="319" r:id="rId16"/>
    <p:sldId id="320" r:id="rId17"/>
    <p:sldId id="344" r:id="rId18"/>
    <p:sldId id="353" r:id="rId19"/>
    <p:sldId id="345" r:id="rId20"/>
    <p:sldId id="367" r:id="rId21"/>
    <p:sldId id="346" r:id="rId22"/>
    <p:sldId id="328" r:id="rId23"/>
    <p:sldId id="329" r:id="rId24"/>
    <p:sldId id="368" r:id="rId25"/>
    <p:sldId id="348" r:id="rId26"/>
    <p:sldId id="331" r:id="rId27"/>
    <p:sldId id="332" r:id="rId28"/>
    <p:sldId id="349" r:id="rId29"/>
    <p:sldId id="335" r:id="rId30"/>
    <p:sldId id="339" r:id="rId31"/>
    <p:sldId id="369" r:id="rId32"/>
    <p:sldId id="351" r:id="rId33"/>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41545BD-28D1-FDB1-E61F-389C020C2A1E}" name="Tula Garry" initials="TG" userId="S::Tula.Garry@publicservice.govt.nz::45dac55f-0752-433d-b693-54e24353e35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767"/>
    <a:srgbClr val="BCD7A9"/>
    <a:srgbClr val="517738"/>
    <a:srgbClr val="912E49"/>
    <a:srgbClr val="E8B6C3"/>
    <a:srgbClr val="DD93A6"/>
    <a:srgbClr val="4E753B"/>
    <a:srgbClr val="0A1C30"/>
    <a:srgbClr val="609E2F"/>
    <a:srgbClr val="5088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1BF090-70BB-8963-1BB5-144657FAAE21}" v="81" dt="2024-08-25T21:14:03.518"/>
    <p1510:client id="{8290F330-CB25-F277-2FF0-FC213C6BB295}" v="13" dt="2024-08-26T22:22:19.3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4660"/>
  </p:normalViewPr>
  <p:slideViewPr>
    <p:cSldViewPr snapToGrid="0">
      <p:cViewPr varScale="1">
        <p:scale>
          <a:sx n="106" d="100"/>
          <a:sy n="106" d="100"/>
        </p:scale>
        <p:origin x="1524"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6.xml" Id="rId13" /><Relationship Type="http://schemas.openxmlformats.org/officeDocument/2006/relationships/slide" Target="slides/slide11.xml" Id="rId18" /><Relationship Type="http://schemas.openxmlformats.org/officeDocument/2006/relationships/slide" Target="slides/slide19.xml" Id="rId26" /><Relationship Type="http://schemas.openxmlformats.org/officeDocument/2006/relationships/slide" Target="slides/slide14.xml" Id="rId21" /><Relationship Type="http://schemas.openxmlformats.org/officeDocument/2006/relationships/notesMaster" Target="notesMasters/notesMaster1.xml" Id="rId34" /><Relationship Type="http://schemas.openxmlformats.org/officeDocument/2006/relationships/slideMaster" Target="slideMasters/slideMaster3.xml" Id="rId7" /><Relationship Type="http://schemas.openxmlformats.org/officeDocument/2006/relationships/customXml" Target="../customXml/item2.xml" Id="rId2" /><Relationship Type="http://schemas.openxmlformats.org/officeDocument/2006/relationships/slide" Target="slides/slide9.xml" Id="rId16" /><Relationship Type="http://schemas.openxmlformats.org/officeDocument/2006/relationships/slide" Target="slides/slide13.xml" Id="rId20" /><Relationship Type="http://schemas.openxmlformats.org/officeDocument/2006/relationships/slide" Target="slides/slide22.xml" Id="rId29" /><Relationship Type="http://schemas.microsoft.com/office/2018/10/relationships/authors" Target="authors.xml" Id="rId41" /><Relationship Type="http://schemas.openxmlformats.org/officeDocument/2006/relationships/customXml" Target="../customXml/item1.xml" Id="rId1" /><Relationship Type="http://schemas.openxmlformats.org/officeDocument/2006/relationships/slideMaster" Target="slideMasters/slideMaster2.xml" Id="rId6" /><Relationship Type="http://schemas.openxmlformats.org/officeDocument/2006/relationships/slide" Target="slides/slide4.xml" Id="rId11" /><Relationship Type="http://schemas.openxmlformats.org/officeDocument/2006/relationships/slide" Target="slides/slide17.xml" Id="rId24" /><Relationship Type="http://schemas.openxmlformats.org/officeDocument/2006/relationships/slide" Target="slides/slide25.xml" Id="rId32" /><Relationship Type="http://schemas.openxmlformats.org/officeDocument/2006/relationships/theme" Target="theme/theme1.xml" Id="rId37" /><Relationship Type="http://schemas.microsoft.com/office/2015/10/relationships/revisionInfo" Target="revisionInfo.xml" Id="rId40" /><Relationship Type="http://schemas.openxmlformats.org/officeDocument/2006/relationships/slideMaster" Target="slideMasters/slideMaster1.xml" Id="rId5" /><Relationship Type="http://schemas.openxmlformats.org/officeDocument/2006/relationships/slide" Target="slides/slide8.xml" Id="rId15" /><Relationship Type="http://schemas.openxmlformats.org/officeDocument/2006/relationships/slide" Target="slides/slide16.xml" Id="rId23" /><Relationship Type="http://schemas.openxmlformats.org/officeDocument/2006/relationships/slide" Target="slides/slide21.xml" Id="rId28" /><Relationship Type="http://schemas.openxmlformats.org/officeDocument/2006/relationships/viewProps" Target="viewProps.xml" Id="rId36" /><Relationship Type="http://schemas.openxmlformats.org/officeDocument/2006/relationships/slide" Target="slides/slide3.xml" Id="rId10" /><Relationship Type="http://schemas.openxmlformats.org/officeDocument/2006/relationships/slide" Target="slides/slide12.xml" Id="rId19" /><Relationship Type="http://schemas.openxmlformats.org/officeDocument/2006/relationships/slide" Target="slides/slide24.xml" Id="rId31" /><Relationship Type="http://schemas.openxmlformats.org/officeDocument/2006/relationships/customXml" Target="../customXml/item4.xml" Id="rId4" /><Relationship Type="http://schemas.openxmlformats.org/officeDocument/2006/relationships/slide" Target="slides/slide2.xml" Id="rId9" /><Relationship Type="http://schemas.openxmlformats.org/officeDocument/2006/relationships/slide" Target="slides/slide7.xml" Id="rId14" /><Relationship Type="http://schemas.openxmlformats.org/officeDocument/2006/relationships/slide" Target="slides/slide15.xml" Id="rId22" /><Relationship Type="http://schemas.openxmlformats.org/officeDocument/2006/relationships/slide" Target="slides/slide20.xml" Id="rId27" /><Relationship Type="http://schemas.openxmlformats.org/officeDocument/2006/relationships/slide" Target="slides/slide23.xml" Id="rId30" /><Relationship Type="http://schemas.openxmlformats.org/officeDocument/2006/relationships/presProps" Target="presProps.xml" Id="rId35" /><Relationship Type="http://schemas.openxmlformats.org/officeDocument/2006/relationships/slide" Target="slides/slide1.xml" Id="rId8" /><Relationship Type="http://schemas.openxmlformats.org/officeDocument/2006/relationships/customXml" Target="../customXml/item3.xml" Id="rId3" /><Relationship Type="http://schemas.openxmlformats.org/officeDocument/2006/relationships/slide" Target="slides/slide5.xml" Id="rId12" /><Relationship Type="http://schemas.openxmlformats.org/officeDocument/2006/relationships/slide" Target="slides/slide10.xml" Id="rId17" /><Relationship Type="http://schemas.openxmlformats.org/officeDocument/2006/relationships/slide" Target="slides/slide18.xml" Id="rId25" /><Relationship Type="http://schemas.openxmlformats.org/officeDocument/2006/relationships/slide" Target="slides/slide26.xml" Id="rId33" /><Relationship Type="http://schemas.openxmlformats.org/officeDocument/2006/relationships/tableStyles" Target="tableStyles.xml" Id="rId38"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4D4B4A7-4C9F-4CDC-AD0E-142B3677341F}" type="datetimeFigureOut">
              <a:rPr lang="en-NZ" smtClean="0"/>
              <a:t>26/08/2024</a:t>
            </a:fld>
            <a:endParaRPr lang="en-NZ"/>
          </a:p>
        </p:txBody>
      </p:sp>
      <p:sp>
        <p:nvSpPr>
          <p:cNvPr id="4" name="Slide Image Placeholder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r>
              <a:rPr lang="en-NZ" altLang="en-US" sz="1200"/>
              <a:t>Te </a:t>
            </a:r>
            <a:r>
              <a:rPr lang="en-NZ" altLang="en-US" sz="1200" err="1"/>
              <a:t>kirirarau</a:t>
            </a:r>
            <a:r>
              <a:rPr lang="en-NZ" altLang="en-US" sz="1200"/>
              <a:t> me </a:t>
            </a:r>
            <a:r>
              <a:rPr lang="en-NZ" altLang="en-US" sz="1200" err="1"/>
              <a:t>te</a:t>
            </a:r>
            <a:r>
              <a:rPr lang="en-NZ" altLang="en-US" sz="1200"/>
              <a:t> </a:t>
            </a:r>
            <a:r>
              <a:rPr lang="en-NZ" altLang="en-US" sz="1200" err="1"/>
              <a:t>whakahoatanga</a:t>
            </a:r>
            <a:r>
              <a:rPr lang="en-NZ" altLang="en-US" sz="1200"/>
              <a:t> | Active Citizenship and Partnership</a:t>
            </a:r>
            <a:endParaRPr lang="en-US" altLang="en-US" b="1"/>
          </a:p>
          <a:p>
            <a:r>
              <a:rPr lang="en-US">
                <a:latin typeface="Source Sans Pro"/>
                <a:ea typeface="Source Sans Pro"/>
              </a:rPr>
              <a:t>Active citizenship means people getting involved in their local communities and democracy at all levels, from towns to cities to nationwide activity. Contributing to a change they want to see. </a:t>
            </a:r>
          </a:p>
          <a:p>
            <a:endParaRPr lang="en-US">
              <a:latin typeface="Source Sans Pro"/>
              <a:ea typeface="Source Sans Pro"/>
            </a:endParaRPr>
          </a:p>
          <a:p>
            <a:r>
              <a:rPr lang="en-NZ" altLang="en-US"/>
              <a:t>Te </a:t>
            </a:r>
            <a:r>
              <a:rPr lang="en-NZ" altLang="en-US" err="1"/>
              <a:t>uruparenga</a:t>
            </a:r>
            <a:r>
              <a:rPr lang="en-NZ" altLang="en-US"/>
              <a:t> | Responsiveness </a:t>
            </a:r>
            <a:endParaRPr lang="en-US" altLang="en-US">
              <a:latin typeface="Source Sans Pro"/>
              <a:ea typeface="Source Sans Pro"/>
            </a:endParaRPr>
          </a:p>
          <a:p>
            <a:r>
              <a:rPr lang="en-US">
                <a:latin typeface="Source Sans Pro"/>
                <a:ea typeface="Source Sans Pro"/>
              </a:rPr>
              <a:t>responsiveness is described as what the public service does to understand and meet people’s needs and aspirations, including how it works with New Zealanders when designing policies and services. </a:t>
            </a:r>
          </a:p>
          <a:p>
            <a:endParaRPr lang="en-US">
              <a:latin typeface="Source Sans Pro"/>
              <a:ea typeface="Source Sans Pro"/>
            </a:endParaRPr>
          </a:p>
          <a:p>
            <a:r>
              <a:rPr lang="en-NZ"/>
              <a:t>Te </a:t>
            </a:r>
            <a:r>
              <a:rPr lang="en-NZ" err="1"/>
              <a:t>mārama</a:t>
            </a:r>
            <a:r>
              <a:rPr lang="en-NZ"/>
              <a:t> me </a:t>
            </a:r>
            <a:r>
              <a:rPr lang="en-NZ" err="1"/>
              <a:t>te</a:t>
            </a:r>
            <a:r>
              <a:rPr lang="en-NZ"/>
              <a:t> </a:t>
            </a:r>
            <a:r>
              <a:rPr lang="en-NZ" err="1"/>
              <a:t>noho</a:t>
            </a:r>
            <a:r>
              <a:rPr lang="en-NZ"/>
              <a:t> </a:t>
            </a:r>
            <a:r>
              <a:rPr lang="en-NZ" err="1"/>
              <a:t>haepapa</a:t>
            </a:r>
            <a:r>
              <a:rPr lang="en-NZ"/>
              <a:t> | Transparency and Accountability</a:t>
            </a:r>
            <a:endParaRPr lang="en-US">
              <a:latin typeface="Source Sans Pro"/>
              <a:ea typeface="Source Sans Pro"/>
            </a:endParaRPr>
          </a:p>
          <a:p>
            <a:r>
              <a:rPr lang="en-US">
                <a:latin typeface="Source Sans Pro"/>
                <a:ea typeface="Source Sans Pro"/>
              </a:rPr>
              <a:t>Being open and transparent means that people can see or find out why the government does what it does. Accountability means the government takes responsibility and answers for its work, actions, and decisions.</a:t>
            </a:r>
          </a:p>
          <a:p>
            <a:pPr lvl="0"/>
            <a:endParaRPr lang="en-NZ"/>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B266993-375F-48B6-8DD0-BAB5B05FD4A7}" type="slidenum">
              <a:rPr lang="en-NZ" smtClean="0"/>
              <a:t>‹#›</a:t>
            </a:fld>
            <a:endParaRPr lang="en-NZ"/>
          </a:p>
        </p:txBody>
      </p:sp>
    </p:spTree>
    <p:extLst>
      <p:ext uri="{BB962C8B-B14F-4D97-AF65-F5344CB8AC3E}">
        <p14:creationId xmlns:p14="http://schemas.microsoft.com/office/powerpoint/2010/main" val="2993063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publicservice.govt.nz/guidance/guide-he-aratohu/model-standards/working-with-survivors#:~:text=There%20are%203%20key%20elements,need%20to%20know%20what%20happened."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a:xfrm>
            <a:off x="319489" y="4400550"/>
            <a:ext cx="6411817" cy="36004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800">
                <a:solidFill>
                  <a:srgbClr val="000000"/>
                </a:solidFill>
                <a:effectLst/>
                <a:latin typeface="Aptos" panose="020B0004020202020204" pitchFamily="34" charset="0"/>
                <a:ea typeface="Times New Roman" panose="02020603050405020304" pitchFamily="18" charset="0"/>
                <a:cs typeface="Aptos" panose="020B0004020202020204" pitchFamily="34" charset="0"/>
              </a:rPr>
              <a:t>PSC reviewed the </a:t>
            </a:r>
            <a:r>
              <a:rPr lang="en-NZ" sz="1800" u="sng">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3"/>
              </a:rPr>
              <a:t>Working with Survivors Model Standards</a:t>
            </a:r>
            <a:r>
              <a:rPr lang="en-NZ" sz="1800">
                <a:solidFill>
                  <a:srgbClr val="000000"/>
                </a:solidFill>
                <a:effectLst/>
                <a:latin typeface="Aptos" panose="020B0004020202020204" pitchFamily="34" charset="0"/>
                <a:ea typeface="Times New Roman" panose="02020603050405020304" pitchFamily="18" charset="0"/>
                <a:cs typeface="Aptos" panose="020B0004020202020204" pitchFamily="34" charset="0"/>
              </a:rPr>
              <a:t> jointly with the Pike Family reference group. This continued the co design process that had commenced with the drafting and launch of these model standards.</a:t>
            </a:r>
            <a:endParaRPr lang="en-NZ" sz="1800">
              <a:effectLst/>
              <a:latin typeface="Aptos" panose="020B0004020202020204" pitchFamily="34" charset="0"/>
              <a:ea typeface="Aptos" panose="020B0004020202020204" pitchFamily="34" charset="0"/>
              <a:cs typeface="Aptos" panose="020B0004020202020204" pitchFamily="34" charset="0"/>
            </a:endParaRPr>
          </a:p>
          <a:p>
            <a:endParaRPr lang="mi-NZ" b="1"/>
          </a:p>
        </p:txBody>
      </p:sp>
      <p:sp>
        <p:nvSpPr>
          <p:cNvPr id="4" name="Slide Number Placeholder 3"/>
          <p:cNvSpPr>
            <a:spLocks noGrp="1"/>
          </p:cNvSpPr>
          <p:nvPr>
            <p:ph type="sldNum" sz="quarter" idx="5"/>
          </p:nvPr>
        </p:nvSpPr>
        <p:spPr/>
        <p:txBody>
          <a:bodyPr/>
          <a:lstStyle/>
          <a:p>
            <a:fld id="{3B266993-375F-48B6-8DD0-BAB5B05FD4A7}" type="slidenum">
              <a:rPr lang="en-NZ" smtClean="0"/>
              <a:t>3</a:t>
            </a:fld>
            <a:endParaRPr lang="en-NZ"/>
          </a:p>
        </p:txBody>
      </p:sp>
    </p:spTree>
    <p:extLst>
      <p:ext uri="{BB962C8B-B14F-4D97-AF65-F5344CB8AC3E}">
        <p14:creationId xmlns:p14="http://schemas.microsoft.com/office/powerpoint/2010/main" val="690760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endParaRPr lang="en-NZ" b="1"/>
          </a:p>
        </p:txBody>
      </p:sp>
      <p:sp>
        <p:nvSpPr>
          <p:cNvPr id="4" name="Slide Number Placeholder 3"/>
          <p:cNvSpPr>
            <a:spLocks noGrp="1"/>
          </p:cNvSpPr>
          <p:nvPr>
            <p:ph type="sldNum" sz="quarter" idx="5"/>
          </p:nvPr>
        </p:nvSpPr>
        <p:spPr/>
        <p:txBody>
          <a:bodyPr/>
          <a:lstStyle/>
          <a:p>
            <a:fld id="{3B266993-375F-48B6-8DD0-BAB5B05FD4A7}" type="slidenum">
              <a:rPr lang="en-NZ" smtClean="0"/>
              <a:t>16</a:t>
            </a:fld>
            <a:endParaRPr lang="en-NZ"/>
          </a:p>
        </p:txBody>
      </p:sp>
    </p:spTree>
    <p:extLst>
      <p:ext uri="{BB962C8B-B14F-4D97-AF65-F5344CB8AC3E}">
        <p14:creationId xmlns:p14="http://schemas.microsoft.com/office/powerpoint/2010/main" val="3722102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endParaRPr lang="en-NZ" b="1"/>
          </a:p>
        </p:txBody>
      </p:sp>
      <p:sp>
        <p:nvSpPr>
          <p:cNvPr id="4" name="Slide Number Placeholder 3"/>
          <p:cNvSpPr>
            <a:spLocks noGrp="1"/>
          </p:cNvSpPr>
          <p:nvPr>
            <p:ph type="sldNum" sz="quarter" idx="5"/>
          </p:nvPr>
        </p:nvSpPr>
        <p:spPr/>
        <p:txBody>
          <a:bodyPr/>
          <a:lstStyle/>
          <a:p>
            <a:fld id="{3B266993-375F-48B6-8DD0-BAB5B05FD4A7}" type="slidenum">
              <a:rPr lang="en-NZ" smtClean="0"/>
              <a:t>17</a:t>
            </a:fld>
            <a:endParaRPr lang="en-NZ"/>
          </a:p>
        </p:txBody>
      </p:sp>
    </p:spTree>
    <p:extLst>
      <p:ext uri="{BB962C8B-B14F-4D97-AF65-F5344CB8AC3E}">
        <p14:creationId xmlns:p14="http://schemas.microsoft.com/office/powerpoint/2010/main" val="1352367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endParaRPr lang="en-NZ" b="1"/>
          </a:p>
        </p:txBody>
      </p:sp>
      <p:sp>
        <p:nvSpPr>
          <p:cNvPr id="4" name="Slide Number Placeholder 3"/>
          <p:cNvSpPr>
            <a:spLocks noGrp="1"/>
          </p:cNvSpPr>
          <p:nvPr>
            <p:ph type="sldNum" sz="quarter" idx="5"/>
          </p:nvPr>
        </p:nvSpPr>
        <p:spPr/>
        <p:txBody>
          <a:bodyPr/>
          <a:lstStyle/>
          <a:p>
            <a:fld id="{3B266993-375F-48B6-8DD0-BAB5B05FD4A7}" type="slidenum">
              <a:rPr lang="en-NZ" smtClean="0"/>
              <a:t>20</a:t>
            </a:fld>
            <a:endParaRPr lang="en-NZ"/>
          </a:p>
        </p:txBody>
      </p:sp>
    </p:spTree>
    <p:extLst>
      <p:ext uri="{BB962C8B-B14F-4D97-AF65-F5344CB8AC3E}">
        <p14:creationId xmlns:p14="http://schemas.microsoft.com/office/powerpoint/2010/main" val="1981424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endParaRPr lang="en-NZ" b="1"/>
          </a:p>
        </p:txBody>
      </p:sp>
      <p:sp>
        <p:nvSpPr>
          <p:cNvPr id="4" name="Slide Number Placeholder 3"/>
          <p:cNvSpPr>
            <a:spLocks noGrp="1"/>
          </p:cNvSpPr>
          <p:nvPr>
            <p:ph type="sldNum" sz="quarter" idx="5"/>
          </p:nvPr>
        </p:nvSpPr>
        <p:spPr/>
        <p:txBody>
          <a:bodyPr/>
          <a:lstStyle/>
          <a:p>
            <a:fld id="{3B266993-375F-48B6-8DD0-BAB5B05FD4A7}" type="slidenum">
              <a:rPr lang="en-NZ" smtClean="0"/>
              <a:t>21</a:t>
            </a:fld>
            <a:endParaRPr lang="en-NZ"/>
          </a:p>
        </p:txBody>
      </p:sp>
    </p:spTree>
    <p:extLst>
      <p:ext uri="{BB962C8B-B14F-4D97-AF65-F5344CB8AC3E}">
        <p14:creationId xmlns:p14="http://schemas.microsoft.com/office/powerpoint/2010/main" val="3106014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3B266993-375F-48B6-8DD0-BAB5B05FD4A7}" type="slidenum">
              <a:rPr lang="en-NZ" smtClean="0"/>
              <a:t>22</a:t>
            </a:fld>
            <a:endParaRPr lang="en-NZ"/>
          </a:p>
        </p:txBody>
      </p:sp>
    </p:spTree>
    <p:extLst>
      <p:ext uri="{BB962C8B-B14F-4D97-AF65-F5344CB8AC3E}">
        <p14:creationId xmlns:p14="http://schemas.microsoft.com/office/powerpoint/2010/main" val="638926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endParaRPr lang="en-NZ" b="1"/>
          </a:p>
        </p:txBody>
      </p:sp>
      <p:sp>
        <p:nvSpPr>
          <p:cNvPr id="4" name="Slide Number Placeholder 3"/>
          <p:cNvSpPr>
            <a:spLocks noGrp="1"/>
          </p:cNvSpPr>
          <p:nvPr>
            <p:ph type="sldNum" sz="quarter" idx="5"/>
          </p:nvPr>
        </p:nvSpPr>
        <p:spPr/>
        <p:txBody>
          <a:bodyPr/>
          <a:lstStyle/>
          <a:p>
            <a:fld id="{3B266993-375F-48B6-8DD0-BAB5B05FD4A7}" type="slidenum">
              <a:rPr lang="en-NZ" smtClean="0"/>
              <a:t>23</a:t>
            </a:fld>
            <a:endParaRPr lang="en-NZ"/>
          </a:p>
        </p:txBody>
      </p:sp>
    </p:spTree>
    <p:extLst>
      <p:ext uri="{BB962C8B-B14F-4D97-AF65-F5344CB8AC3E}">
        <p14:creationId xmlns:p14="http://schemas.microsoft.com/office/powerpoint/2010/main" val="3069815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endParaRPr lang="en-NZ" b="1" dirty="0"/>
          </a:p>
        </p:txBody>
      </p:sp>
      <p:sp>
        <p:nvSpPr>
          <p:cNvPr id="4" name="Slide Number Placeholder 3"/>
          <p:cNvSpPr>
            <a:spLocks noGrp="1"/>
          </p:cNvSpPr>
          <p:nvPr>
            <p:ph type="sldNum" sz="quarter" idx="5"/>
          </p:nvPr>
        </p:nvSpPr>
        <p:spPr/>
        <p:txBody>
          <a:bodyPr/>
          <a:lstStyle/>
          <a:p>
            <a:fld id="{3B266993-375F-48B6-8DD0-BAB5B05FD4A7}" type="slidenum">
              <a:rPr lang="en-NZ" smtClean="0"/>
              <a:t>24</a:t>
            </a:fld>
            <a:endParaRPr lang="en-NZ"/>
          </a:p>
        </p:txBody>
      </p:sp>
    </p:spTree>
    <p:extLst>
      <p:ext uri="{BB962C8B-B14F-4D97-AF65-F5344CB8AC3E}">
        <p14:creationId xmlns:p14="http://schemas.microsoft.com/office/powerpoint/2010/main" val="3424713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endParaRPr lang="en-NZ" b="1"/>
          </a:p>
        </p:txBody>
      </p:sp>
      <p:sp>
        <p:nvSpPr>
          <p:cNvPr id="4" name="Slide Number Placeholder 3"/>
          <p:cNvSpPr>
            <a:spLocks noGrp="1"/>
          </p:cNvSpPr>
          <p:nvPr>
            <p:ph type="sldNum" sz="quarter" idx="5"/>
          </p:nvPr>
        </p:nvSpPr>
        <p:spPr/>
        <p:txBody>
          <a:bodyPr/>
          <a:lstStyle/>
          <a:p>
            <a:fld id="{3B266993-375F-48B6-8DD0-BAB5B05FD4A7}" type="slidenum">
              <a:rPr lang="en-NZ" smtClean="0"/>
              <a:t>26</a:t>
            </a:fld>
            <a:endParaRPr lang="en-NZ"/>
          </a:p>
        </p:txBody>
      </p:sp>
    </p:spTree>
    <p:extLst>
      <p:ext uri="{BB962C8B-B14F-4D97-AF65-F5344CB8AC3E}">
        <p14:creationId xmlns:p14="http://schemas.microsoft.com/office/powerpoint/2010/main" val="2301877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4" name="Slide Number Placeholder 3"/>
          <p:cNvSpPr>
            <a:spLocks noGrp="1"/>
          </p:cNvSpPr>
          <p:nvPr>
            <p:ph type="sldNum" sz="quarter" idx="5"/>
          </p:nvPr>
        </p:nvSpPr>
        <p:spPr/>
        <p:txBody>
          <a:bodyPr/>
          <a:lstStyle/>
          <a:p>
            <a:fld id="{3B266993-375F-48B6-8DD0-BAB5B05FD4A7}" type="slidenum">
              <a:rPr lang="en-NZ" smtClean="0"/>
              <a:t>4</a:t>
            </a:fld>
            <a:endParaRPr lang="en-NZ"/>
          </a:p>
        </p:txBody>
      </p:sp>
    </p:spTree>
    <p:extLst>
      <p:ext uri="{BB962C8B-B14F-4D97-AF65-F5344CB8AC3E}">
        <p14:creationId xmlns:p14="http://schemas.microsoft.com/office/powerpoint/2010/main" val="2333091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NZ" b="1"/>
          </a:p>
        </p:txBody>
      </p:sp>
      <p:sp>
        <p:nvSpPr>
          <p:cNvPr id="4" name="Slide Number Placeholder 3"/>
          <p:cNvSpPr>
            <a:spLocks noGrp="1"/>
          </p:cNvSpPr>
          <p:nvPr>
            <p:ph type="sldNum" sz="quarter" idx="5"/>
          </p:nvPr>
        </p:nvSpPr>
        <p:spPr/>
        <p:txBody>
          <a:bodyPr/>
          <a:lstStyle/>
          <a:p>
            <a:fld id="{3B266993-375F-48B6-8DD0-BAB5B05FD4A7}" type="slidenum">
              <a:rPr lang="en-NZ" smtClean="0"/>
              <a:t>6</a:t>
            </a:fld>
            <a:endParaRPr lang="en-NZ"/>
          </a:p>
        </p:txBody>
      </p:sp>
    </p:spTree>
    <p:extLst>
      <p:ext uri="{BB962C8B-B14F-4D97-AF65-F5344CB8AC3E}">
        <p14:creationId xmlns:p14="http://schemas.microsoft.com/office/powerpoint/2010/main" val="690760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NZ" b="1"/>
          </a:p>
        </p:txBody>
      </p:sp>
      <p:sp>
        <p:nvSpPr>
          <p:cNvPr id="4" name="Slide Number Placeholder 3"/>
          <p:cNvSpPr>
            <a:spLocks noGrp="1"/>
          </p:cNvSpPr>
          <p:nvPr>
            <p:ph type="sldNum" sz="quarter" idx="5"/>
          </p:nvPr>
        </p:nvSpPr>
        <p:spPr/>
        <p:txBody>
          <a:bodyPr/>
          <a:lstStyle/>
          <a:p>
            <a:fld id="{3B266993-375F-48B6-8DD0-BAB5B05FD4A7}" type="slidenum">
              <a:rPr lang="en-NZ" smtClean="0"/>
              <a:t>7</a:t>
            </a:fld>
            <a:endParaRPr lang="en-NZ"/>
          </a:p>
        </p:txBody>
      </p:sp>
    </p:spTree>
    <p:extLst>
      <p:ext uri="{BB962C8B-B14F-4D97-AF65-F5344CB8AC3E}">
        <p14:creationId xmlns:p14="http://schemas.microsoft.com/office/powerpoint/2010/main" val="1433568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endParaRPr lang="en-NZ" b="1"/>
          </a:p>
        </p:txBody>
      </p:sp>
      <p:sp>
        <p:nvSpPr>
          <p:cNvPr id="4" name="Slide Number Placeholder 3"/>
          <p:cNvSpPr>
            <a:spLocks noGrp="1"/>
          </p:cNvSpPr>
          <p:nvPr>
            <p:ph type="sldNum" sz="quarter" idx="5"/>
          </p:nvPr>
        </p:nvSpPr>
        <p:spPr/>
        <p:txBody>
          <a:bodyPr/>
          <a:lstStyle/>
          <a:p>
            <a:fld id="{3B266993-375F-48B6-8DD0-BAB5B05FD4A7}" type="slidenum">
              <a:rPr lang="en-NZ" smtClean="0"/>
              <a:t>9</a:t>
            </a:fld>
            <a:endParaRPr lang="en-NZ"/>
          </a:p>
        </p:txBody>
      </p:sp>
    </p:spTree>
    <p:extLst>
      <p:ext uri="{BB962C8B-B14F-4D97-AF65-F5344CB8AC3E}">
        <p14:creationId xmlns:p14="http://schemas.microsoft.com/office/powerpoint/2010/main" val="2738725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endParaRPr lang="en-NZ" b="1"/>
          </a:p>
        </p:txBody>
      </p:sp>
      <p:sp>
        <p:nvSpPr>
          <p:cNvPr id="4" name="Slide Number Placeholder 3"/>
          <p:cNvSpPr>
            <a:spLocks noGrp="1"/>
          </p:cNvSpPr>
          <p:nvPr>
            <p:ph type="sldNum" sz="quarter" idx="5"/>
          </p:nvPr>
        </p:nvSpPr>
        <p:spPr/>
        <p:txBody>
          <a:bodyPr/>
          <a:lstStyle/>
          <a:p>
            <a:fld id="{3B266993-375F-48B6-8DD0-BAB5B05FD4A7}" type="slidenum">
              <a:rPr lang="en-NZ" smtClean="0"/>
              <a:t>10</a:t>
            </a:fld>
            <a:endParaRPr lang="en-NZ"/>
          </a:p>
        </p:txBody>
      </p:sp>
    </p:spTree>
    <p:extLst>
      <p:ext uri="{BB962C8B-B14F-4D97-AF65-F5344CB8AC3E}">
        <p14:creationId xmlns:p14="http://schemas.microsoft.com/office/powerpoint/2010/main" val="3526363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endParaRPr lang="en-NZ" b="1"/>
          </a:p>
        </p:txBody>
      </p:sp>
      <p:sp>
        <p:nvSpPr>
          <p:cNvPr id="4" name="Slide Number Placeholder 3"/>
          <p:cNvSpPr>
            <a:spLocks noGrp="1"/>
          </p:cNvSpPr>
          <p:nvPr>
            <p:ph type="sldNum" sz="quarter" idx="5"/>
          </p:nvPr>
        </p:nvSpPr>
        <p:spPr/>
        <p:txBody>
          <a:bodyPr/>
          <a:lstStyle/>
          <a:p>
            <a:fld id="{3B266993-375F-48B6-8DD0-BAB5B05FD4A7}" type="slidenum">
              <a:rPr lang="en-NZ" smtClean="0"/>
              <a:t>12</a:t>
            </a:fld>
            <a:endParaRPr lang="en-NZ"/>
          </a:p>
        </p:txBody>
      </p:sp>
    </p:spTree>
    <p:extLst>
      <p:ext uri="{BB962C8B-B14F-4D97-AF65-F5344CB8AC3E}">
        <p14:creationId xmlns:p14="http://schemas.microsoft.com/office/powerpoint/2010/main" val="1275561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endParaRPr lang="en-NZ" b="1"/>
          </a:p>
        </p:txBody>
      </p:sp>
      <p:sp>
        <p:nvSpPr>
          <p:cNvPr id="4" name="Slide Number Placeholder 3"/>
          <p:cNvSpPr>
            <a:spLocks noGrp="1"/>
          </p:cNvSpPr>
          <p:nvPr>
            <p:ph type="sldNum" sz="quarter" idx="5"/>
          </p:nvPr>
        </p:nvSpPr>
        <p:spPr/>
        <p:txBody>
          <a:bodyPr/>
          <a:lstStyle/>
          <a:p>
            <a:fld id="{3B266993-375F-48B6-8DD0-BAB5B05FD4A7}" type="slidenum">
              <a:rPr lang="en-NZ" smtClean="0"/>
              <a:t>14</a:t>
            </a:fld>
            <a:endParaRPr lang="en-NZ"/>
          </a:p>
        </p:txBody>
      </p:sp>
    </p:spTree>
    <p:extLst>
      <p:ext uri="{BB962C8B-B14F-4D97-AF65-F5344CB8AC3E}">
        <p14:creationId xmlns:p14="http://schemas.microsoft.com/office/powerpoint/2010/main" val="3822329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3B266993-375F-48B6-8DD0-BAB5B05FD4A7}" type="slidenum">
              <a:rPr lang="en-NZ" smtClean="0"/>
              <a:t>15</a:t>
            </a:fld>
            <a:endParaRPr lang="en-NZ"/>
          </a:p>
        </p:txBody>
      </p:sp>
    </p:spTree>
    <p:extLst>
      <p:ext uri="{BB962C8B-B14F-4D97-AF65-F5344CB8AC3E}">
        <p14:creationId xmlns:p14="http://schemas.microsoft.com/office/powerpoint/2010/main" val="42832658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design 1">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0ED233D-3851-449F-B170-FBD9CB729D36}"/>
              </a:ext>
            </a:extLst>
          </p:cNvPr>
          <p:cNvSpPr>
            <a:spLocks noGrp="1"/>
          </p:cNvSpPr>
          <p:nvPr>
            <p:ph type="title" hasCustomPrompt="1"/>
          </p:nvPr>
        </p:nvSpPr>
        <p:spPr>
          <a:xfrm>
            <a:off x="675880" y="1667573"/>
            <a:ext cx="4839096" cy="558799"/>
          </a:xfrm>
          <a:prstGeom prst="rect">
            <a:avLst/>
          </a:prstGeom>
        </p:spPr>
        <p:txBody>
          <a:bodyPr anchor="b"/>
          <a:lstStyle>
            <a:lvl1pPr>
              <a:defRPr sz="3600" b="1">
                <a:solidFill>
                  <a:schemeClr val="bg1"/>
                </a:solidFill>
                <a:latin typeface="Source Sans Pro" panose="020B0503030403020204" pitchFamily="34" charset="0"/>
                <a:ea typeface="Source Sans Pro" panose="020B0503030403020204" pitchFamily="34" charset="0"/>
              </a:defRPr>
            </a:lvl1pPr>
          </a:lstStyle>
          <a:p>
            <a:r>
              <a:rPr lang="en-US"/>
              <a:t>Presentation title</a:t>
            </a:r>
            <a:endParaRPr lang="en-NZ"/>
          </a:p>
        </p:txBody>
      </p:sp>
      <p:sp>
        <p:nvSpPr>
          <p:cNvPr id="11" name="Text Placeholder 2">
            <a:extLst>
              <a:ext uri="{FF2B5EF4-FFF2-40B4-BE49-F238E27FC236}">
                <a16:creationId xmlns:a16="http://schemas.microsoft.com/office/drawing/2014/main" id="{9334857E-BAD4-4C40-A01A-9DEC4D3D5253}"/>
              </a:ext>
            </a:extLst>
          </p:cNvPr>
          <p:cNvSpPr>
            <a:spLocks noGrp="1"/>
          </p:cNvSpPr>
          <p:nvPr>
            <p:ph type="body" idx="1" hasCustomPrompt="1"/>
          </p:nvPr>
        </p:nvSpPr>
        <p:spPr>
          <a:xfrm>
            <a:off x="675880" y="3041998"/>
            <a:ext cx="2605485" cy="1500187"/>
          </a:xfrm>
          <a:prstGeom prst="rect">
            <a:avLst/>
          </a:prstGeom>
        </p:spPr>
        <p:txBody>
          <a:bodyPr/>
          <a:lstStyle>
            <a:lvl1pPr marL="0" indent="0">
              <a:buNone/>
              <a:defRPr sz="1800">
                <a:solidFill>
                  <a:schemeClr val="bg1"/>
                </a:solidFill>
                <a:latin typeface="Source Sans Pro" panose="020B0503030403020204" pitchFamily="34" charset="0"/>
                <a:ea typeface="Source Sans Pro" panose="020B0503030403020204" pitchFamily="34" charset="0"/>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Presenter name here</a:t>
            </a:r>
          </a:p>
          <a:p>
            <a:pPr lvl="0"/>
            <a:r>
              <a:rPr lang="en-US"/>
              <a:t>Business unit here</a:t>
            </a:r>
          </a:p>
        </p:txBody>
      </p:sp>
      <p:pic>
        <p:nvPicPr>
          <p:cNvPr id="8" name="Picture 7" descr="Te Kawa Mataaho logo in white">
            <a:extLst>
              <a:ext uri="{FF2B5EF4-FFF2-40B4-BE49-F238E27FC236}">
                <a16:creationId xmlns:a16="http://schemas.microsoft.com/office/drawing/2014/main" id="{F8652E00-4627-4D70-B57C-F2F75A8A1E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855" y="439774"/>
            <a:ext cx="2653879" cy="788033"/>
          </a:xfrm>
          <a:prstGeom prst="rect">
            <a:avLst/>
          </a:prstGeom>
        </p:spPr>
      </p:pic>
      <p:pic>
        <p:nvPicPr>
          <p:cNvPr id="12" name="Picture 11" descr="Background pattern&#10;&#10;Description automatically generated">
            <a:extLst>
              <a:ext uri="{FF2B5EF4-FFF2-40B4-BE49-F238E27FC236}">
                <a16:creationId xmlns:a16="http://schemas.microsoft.com/office/drawing/2014/main" id="{4F314293-F1FD-4E0A-8B70-ADE3385F7B5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834" r="17917"/>
          <a:stretch/>
        </p:blipFill>
        <p:spPr>
          <a:xfrm>
            <a:off x="0" y="0"/>
            <a:ext cx="9906000" cy="6858000"/>
          </a:xfrm>
          <a:prstGeom prst="rect">
            <a:avLst/>
          </a:prstGeom>
        </p:spPr>
      </p:pic>
    </p:spTree>
    <p:extLst>
      <p:ext uri="{BB962C8B-B14F-4D97-AF65-F5344CB8AC3E}">
        <p14:creationId xmlns:p14="http://schemas.microsoft.com/office/powerpoint/2010/main" val="926656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pic>
        <p:nvPicPr>
          <p:cNvPr id="4" name="Picture 3" descr="Illustration">
            <a:extLst>
              <a:ext uri="{FF2B5EF4-FFF2-40B4-BE49-F238E27FC236}">
                <a16:creationId xmlns:a16="http://schemas.microsoft.com/office/drawing/2014/main" id="{0C394952-0622-42CB-9A45-D340CF7922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94403" y="1773902"/>
            <a:ext cx="1717198" cy="1153983"/>
          </a:xfrm>
          <a:prstGeom prst="rect">
            <a:avLst/>
          </a:prstGeom>
        </p:spPr>
      </p:pic>
      <p:pic>
        <p:nvPicPr>
          <p:cNvPr id="5" name="Picture 4" descr="Illustration">
            <a:extLst>
              <a:ext uri="{FF2B5EF4-FFF2-40B4-BE49-F238E27FC236}">
                <a16:creationId xmlns:a16="http://schemas.microsoft.com/office/drawing/2014/main" id="{E6959AB9-B465-423C-9DC6-019625BE7F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4094403" y="4077609"/>
            <a:ext cx="1717198" cy="1153983"/>
          </a:xfrm>
          <a:prstGeom prst="rect">
            <a:avLst/>
          </a:prstGeom>
        </p:spPr>
      </p:pic>
      <p:sp>
        <p:nvSpPr>
          <p:cNvPr id="6" name="Title 1">
            <a:extLst>
              <a:ext uri="{FF2B5EF4-FFF2-40B4-BE49-F238E27FC236}">
                <a16:creationId xmlns:a16="http://schemas.microsoft.com/office/drawing/2014/main" id="{058443DE-4C3E-47CB-B3E7-B4EB0131952B}"/>
              </a:ext>
            </a:extLst>
          </p:cNvPr>
          <p:cNvSpPr>
            <a:spLocks noGrp="1"/>
          </p:cNvSpPr>
          <p:nvPr>
            <p:ph type="title" hasCustomPrompt="1"/>
          </p:nvPr>
        </p:nvSpPr>
        <p:spPr>
          <a:xfrm>
            <a:off x="681037" y="3181403"/>
            <a:ext cx="8543925" cy="593515"/>
          </a:xfrm>
          <a:prstGeom prst="rect">
            <a:avLst/>
          </a:prstGeom>
        </p:spPr>
        <p:txBody>
          <a:bodyPr anchor="b"/>
          <a:lstStyle>
            <a:lvl1pPr algn="ctr">
              <a:defRPr sz="2800">
                <a:solidFill>
                  <a:srgbClr val="3A4A5A"/>
                </a:solidFill>
                <a:latin typeface="Source Sans Pro" panose="020B0503030403020204" pitchFamily="34" charset="0"/>
                <a:ea typeface="Source Sans Pro" panose="020B0503030403020204" pitchFamily="34" charset="0"/>
              </a:defRPr>
            </a:lvl1pPr>
          </a:lstStyle>
          <a:p>
            <a:r>
              <a:rPr lang="en-US"/>
              <a:t>Slide/divider title</a:t>
            </a:r>
            <a:endParaRPr lang="en-NZ"/>
          </a:p>
        </p:txBody>
      </p:sp>
    </p:spTree>
    <p:extLst>
      <p:ext uri="{BB962C8B-B14F-4D97-AF65-F5344CB8AC3E}">
        <p14:creationId xmlns:p14="http://schemas.microsoft.com/office/powerpoint/2010/main" val="2039237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3">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60B2F9C3-2FAE-4702-9C60-0D671A4C2A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6" name="Title 1">
            <a:extLst>
              <a:ext uri="{FF2B5EF4-FFF2-40B4-BE49-F238E27FC236}">
                <a16:creationId xmlns:a16="http://schemas.microsoft.com/office/drawing/2014/main" id="{8605B4CC-68E2-4A05-A6A5-2601C6C2D1F7}"/>
              </a:ext>
            </a:extLst>
          </p:cNvPr>
          <p:cNvSpPr>
            <a:spLocks noGrp="1"/>
          </p:cNvSpPr>
          <p:nvPr>
            <p:ph type="title" hasCustomPrompt="1"/>
          </p:nvPr>
        </p:nvSpPr>
        <p:spPr>
          <a:xfrm>
            <a:off x="681038" y="3429003"/>
            <a:ext cx="8543925" cy="593515"/>
          </a:xfrm>
          <a:prstGeom prst="rect">
            <a:avLst/>
          </a:prstGeom>
        </p:spPr>
        <p:txBody>
          <a:bodyPr anchor="b"/>
          <a:lstStyle>
            <a:lvl1pPr algn="ctr">
              <a:defRPr sz="2800">
                <a:solidFill>
                  <a:schemeClr val="bg1"/>
                </a:solidFill>
                <a:latin typeface="Source Sans Pro" panose="020B0503030403020204" pitchFamily="34" charset="0"/>
                <a:ea typeface="Source Sans Pro" panose="020B0503030403020204" pitchFamily="34" charset="0"/>
              </a:defRPr>
            </a:lvl1pPr>
          </a:lstStyle>
          <a:p>
            <a:r>
              <a:rPr lang="en-US"/>
              <a:t>Slide/divider title</a:t>
            </a:r>
            <a:endParaRPr lang="en-NZ"/>
          </a:p>
        </p:txBody>
      </p:sp>
    </p:spTree>
    <p:extLst>
      <p:ext uri="{BB962C8B-B14F-4D97-AF65-F5344CB8AC3E}">
        <p14:creationId xmlns:p14="http://schemas.microsoft.com/office/powerpoint/2010/main" val="3535452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end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47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design 2">
    <p:spTree>
      <p:nvGrpSpPr>
        <p:cNvPr id="1" name=""/>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87C8D592-ABA9-4886-9CFA-5C46A6BE2A3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94" r="17656"/>
          <a:stretch/>
        </p:blipFill>
        <p:spPr>
          <a:xfrm>
            <a:off x="0" y="0"/>
            <a:ext cx="9906000" cy="6858000"/>
          </a:xfrm>
          <a:prstGeom prst="rect">
            <a:avLst/>
          </a:prstGeom>
        </p:spPr>
      </p:pic>
      <p:sp>
        <p:nvSpPr>
          <p:cNvPr id="10" name="Title 1">
            <a:extLst>
              <a:ext uri="{FF2B5EF4-FFF2-40B4-BE49-F238E27FC236}">
                <a16:creationId xmlns:a16="http://schemas.microsoft.com/office/drawing/2014/main" id="{10ED233D-3851-449F-B170-FBD9CB729D36}"/>
              </a:ext>
            </a:extLst>
          </p:cNvPr>
          <p:cNvSpPr>
            <a:spLocks noGrp="1"/>
          </p:cNvSpPr>
          <p:nvPr>
            <p:ph type="title" hasCustomPrompt="1"/>
          </p:nvPr>
        </p:nvSpPr>
        <p:spPr>
          <a:xfrm>
            <a:off x="675880" y="1667573"/>
            <a:ext cx="4820046" cy="1056577"/>
          </a:xfrm>
          <a:prstGeom prst="rect">
            <a:avLst/>
          </a:prstGeom>
        </p:spPr>
        <p:txBody>
          <a:bodyPr anchor="t" anchorCtr="0"/>
          <a:lstStyle>
            <a:lvl1pPr>
              <a:defRPr sz="3600" b="1">
                <a:solidFill>
                  <a:schemeClr val="bg1"/>
                </a:solidFill>
                <a:latin typeface="Source Sans Pro" panose="020B0503030403020204" pitchFamily="34" charset="0"/>
                <a:ea typeface="Source Sans Pro" panose="020B0503030403020204" pitchFamily="34" charset="0"/>
              </a:defRPr>
            </a:lvl1pPr>
          </a:lstStyle>
          <a:p>
            <a:r>
              <a:rPr lang="en-US"/>
              <a:t>Presentation </a:t>
            </a:r>
            <a:br>
              <a:rPr lang="en-US"/>
            </a:br>
            <a:r>
              <a:rPr lang="en-US"/>
              <a:t>title</a:t>
            </a:r>
            <a:endParaRPr lang="en-NZ"/>
          </a:p>
        </p:txBody>
      </p:sp>
      <p:sp>
        <p:nvSpPr>
          <p:cNvPr id="11" name="Text Placeholder 2">
            <a:extLst>
              <a:ext uri="{FF2B5EF4-FFF2-40B4-BE49-F238E27FC236}">
                <a16:creationId xmlns:a16="http://schemas.microsoft.com/office/drawing/2014/main" id="{9334857E-BAD4-4C40-A01A-9DEC4D3D5253}"/>
              </a:ext>
            </a:extLst>
          </p:cNvPr>
          <p:cNvSpPr>
            <a:spLocks noGrp="1"/>
          </p:cNvSpPr>
          <p:nvPr>
            <p:ph type="body" idx="1" hasCustomPrompt="1"/>
          </p:nvPr>
        </p:nvSpPr>
        <p:spPr>
          <a:xfrm>
            <a:off x="675879" y="3019822"/>
            <a:ext cx="2605485" cy="1500187"/>
          </a:xfrm>
          <a:prstGeom prst="rect">
            <a:avLst/>
          </a:prstGeom>
        </p:spPr>
        <p:txBody>
          <a:bodyPr/>
          <a:lstStyle>
            <a:lvl1pPr marL="0" indent="0">
              <a:buNone/>
              <a:defRPr sz="1800">
                <a:solidFill>
                  <a:schemeClr val="bg1"/>
                </a:solidFill>
                <a:latin typeface="Source Sans Pro" panose="020B0503030403020204" pitchFamily="34" charset="0"/>
                <a:ea typeface="Source Sans Pro" panose="020B0503030403020204" pitchFamily="34" charset="0"/>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Presenter name here</a:t>
            </a:r>
          </a:p>
          <a:p>
            <a:pPr lvl="0"/>
            <a:r>
              <a:rPr lang="en-US"/>
              <a:t>Business unit here</a:t>
            </a:r>
          </a:p>
        </p:txBody>
      </p:sp>
      <p:pic>
        <p:nvPicPr>
          <p:cNvPr id="6" name="Picture 5" descr="Te Kawa Mataaho logo in white">
            <a:extLst>
              <a:ext uri="{FF2B5EF4-FFF2-40B4-BE49-F238E27FC236}">
                <a16:creationId xmlns:a16="http://schemas.microsoft.com/office/drawing/2014/main" id="{4DBBAA2F-223E-487C-9CBD-E23DDAC22E5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5855" y="439774"/>
            <a:ext cx="2653879" cy="788033"/>
          </a:xfrm>
          <a:prstGeom prst="rect">
            <a:avLst/>
          </a:prstGeom>
        </p:spPr>
      </p:pic>
    </p:spTree>
    <p:extLst>
      <p:ext uri="{BB962C8B-B14F-4D97-AF65-F5344CB8AC3E}">
        <p14:creationId xmlns:p14="http://schemas.microsoft.com/office/powerpoint/2010/main" val="3246078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design 3">
    <p:spTree>
      <p:nvGrpSpPr>
        <p:cNvPr id="1" name=""/>
        <p:cNvGrpSpPr/>
        <p:nvPr/>
      </p:nvGrpSpPr>
      <p:grpSpPr>
        <a:xfrm>
          <a:off x="0" y="0"/>
          <a:ext cx="0" cy="0"/>
          <a:chOff x="0" y="0"/>
          <a:chExt cx="0" cy="0"/>
        </a:xfrm>
      </p:grpSpPr>
      <p:pic>
        <p:nvPicPr>
          <p:cNvPr id="12" name="Picture 11" descr="Logo&#10;&#10;Description automatically generated">
            <a:extLst>
              <a:ext uri="{FF2B5EF4-FFF2-40B4-BE49-F238E27FC236}">
                <a16:creationId xmlns:a16="http://schemas.microsoft.com/office/drawing/2014/main" id="{9A546C46-5FBC-4D68-9BDB-0C9274B99A4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8750"/>
          <a:stretch/>
        </p:blipFill>
        <p:spPr>
          <a:xfrm>
            <a:off x="0" y="0"/>
            <a:ext cx="9906000" cy="6858000"/>
          </a:xfrm>
          <a:prstGeom prst="rect">
            <a:avLst/>
          </a:prstGeom>
        </p:spPr>
      </p:pic>
      <p:pic>
        <p:nvPicPr>
          <p:cNvPr id="6" name="Picture 5" descr="Te Kawa Mataaho logo in white">
            <a:extLst>
              <a:ext uri="{FF2B5EF4-FFF2-40B4-BE49-F238E27FC236}">
                <a16:creationId xmlns:a16="http://schemas.microsoft.com/office/drawing/2014/main" id="{D6FB2A72-F41E-45D4-9E34-9406FEF62B0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5855" y="439774"/>
            <a:ext cx="2653879" cy="788033"/>
          </a:xfrm>
          <a:prstGeom prst="rect">
            <a:avLst/>
          </a:prstGeom>
        </p:spPr>
      </p:pic>
      <p:sp>
        <p:nvSpPr>
          <p:cNvPr id="7" name="Title 1">
            <a:extLst>
              <a:ext uri="{FF2B5EF4-FFF2-40B4-BE49-F238E27FC236}">
                <a16:creationId xmlns:a16="http://schemas.microsoft.com/office/drawing/2014/main" id="{3BC7131B-0EDF-496C-9FCF-EEF13B1E97AB}"/>
              </a:ext>
            </a:extLst>
          </p:cNvPr>
          <p:cNvSpPr>
            <a:spLocks noGrp="1"/>
          </p:cNvSpPr>
          <p:nvPr>
            <p:ph type="title" hasCustomPrompt="1"/>
          </p:nvPr>
        </p:nvSpPr>
        <p:spPr>
          <a:xfrm>
            <a:off x="675880" y="1667573"/>
            <a:ext cx="4820046" cy="1056577"/>
          </a:xfrm>
          <a:prstGeom prst="rect">
            <a:avLst/>
          </a:prstGeom>
        </p:spPr>
        <p:txBody>
          <a:bodyPr anchor="t" anchorCtr="0"/>
          <a:lstStyle>
            <a:lvl1pPr>
              <a:defRPr sz="3600" b="1">
                <a:solidFill>
                  <a:schemeClr val="bg1"/>
                </a:solidFill>
                <a:latin typeface="Source Sans Pro" panose="020B0503030403020204" pitchFamily="34" charset="0"/>
                <a:ea typeface="Source Sans Pro" panose="020B0503030403020204" pitchFamily="34" charset="0"/>
              </a:defRPr>
            </a:lvl1pPr>
          </a:lstStyle>
          <a:p>
            <a:r>
              <a:rPr lang="en-US"/>
              <a:t>Presentation </a:t>
            </a:r>
            <a:br>
              <a:rPr lang="en-US"/>
            </a:br>
            <a:r>
              <a:rPr lang="en-US"/>
              <a:t>title</a:t>
            </a:r>
            <a:endParaRPr lang="en-NZ"/>
          </a:p>
        </p:txBody>
      </p:sp>
      <p:sp>
        <p:nvSpPr>
          <p:cNvPr id="8" name="Text Placeholder 2">
            <a:extLst>
              <a:ext uri="{FF2B5EF4-FFF2-40B4-BE49-F238E27FC236}">
                <a16:creationId xmlns:a16="http://schemas.microsoft.com/office/drawing/2014/main" id="{89270A33-571B-4B97-AB16-D8347EA030EE}"/>
              </a:ext>
            </a:extLst>
          </p:cNvPr>
          <p:cNvSpPr>
            <a:spLocks noGrp="1"/>
          </p:cNvSpPr>
          <p:nvPr>
            <p:ph type="body" idx="1" hasCustomPrompt="1"/>
          </p:nvPr>
        </p:nvSpPr>
        <p:spPr>
          <a:xfrm>
            <a:off x="675879" y="3019822"/>
            <a:ext cx="2605485" cy="1500187"/>
          </a:xfrm>
          <a:prstGeom prst="rect">
            <a:avLst/>
          </a:prstGeom>
        </p:spPr>
        <p:txBody>
          <a:bodyPr/>
          <a:lstStyle>
            <a:lvl1pPr marL="0" indent="0">
              <a:buNone/>
              <a:defRPr sz="1800">
                <a:solidFill>
                  <a:schemeClr val="bg1"/>
                </a:solidFill>
                <a:latin typeface="Source Sans Pro" panose="020B0503030403020204" pitchFamily="34" charset="0"/>
                <a:ea typeface="Source Sans Pro" panose="020B0503030403020204" pitchFamily="34" charset="0"/>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Presenter name here</a:t>
            </a:r>
          </a:p>
          <a:p>
            <a:pPr lvl="0"/>
            <a:r>
              <a:rPr lang="en-US"/>
              <a:t>Business unit here</a:t>
            </a:r>
          </a:p>
        </p:txBody>
      </p:sp>
    </p:spTree>
    <p:extLst>
      <p:ext uri="{BB962C8B-B14F-4D97-AF65-F5344CB8AC3E}">
        <p14:creationId xmlns:p14="http://schemas.microsoft.com/office/powerpoint/2010/main" val="2323345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design 4">
    <p:spTree>
      <p:nvGrpSpPr>
        <p:cNvPr id="1" name=""/>
        <p:cNvGrpSpPr/>
        <p:nvPr/>
      </p:nvGrpSpPr>
      <p:grpSpPr>
        <a:xfrm>
          <a:off x="0" y="0"/>
          <a:ext cx="0" cy="0"/>
          <a:chOff x="0" y="0"/>
          <a:chExt cx="0" cy="0"/>
        </a:xfrm>
      </p:grpSpPr>
      <p:pic>
        <p:nvPicPr>
          <p:cNvPr id="12" name="Picture 11" descr="Background pattern&#10;&#10;Description automatically generated">
            <a:extLst>
              <a:ext uri="{FF2B5EF4-FFF2-40B4-BE49-F238E27FC236}">
                <a16:creationId xmlns:a16="http://schemas.microsoft.com/office/drawing/2014/main" id="{5952CC7C-C503-408D-901C-9398A6D2696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8750"/>
          <a:stretch/>
        </p:blipFill>
        <p:spPr>
          <a:xfrm>
            <a:off x="0" y="0"/>
            <a:ext cx="9906000" cy="6858000"/>
          </a:xfrm>
          <a:prstGeom prst="rect">
            <a:avLst/>
          </a:prstGeom>
        </p:spPr>
      </p:pic>
      <p:sp>
        <p:nvSpPr>
          <p:cNvPr id="9" name="Title 1">
            <a:extLst>
              <a:ext uri="{FF2B5EF4-FFF2-40B4-BE49-F238E27FC236}">
                <a16:creationId xmlns:a16="http://schemas.microsoft.com/office/drawing/2014/main" id="{A3B610A2-6638-437D-BD55-C001D7879DD7}"/>
              </a:ext>
            </a:extLst>
          </p:cNvPr>
          <p:cNvSpPr>
            <a:spLocks noGrp="1"/>
          </p:cNvSpPr>
          <p:nvPr>
            <p:ph type="title" hasCustomPrompt="1"/>
          </p:nvPr>
        </p:nvSpPr>
        <p:spPr>
          <a:xfrm>
            <a:off x="675880" y="1667573"/>
            <a:ext cx="4955664" cy="1072179"/>
          </a:xfrm>
          <a:prstGeom prst="rect">
            <a:avLst/>
          </a:prstGeom>
        </p:spPr>
        <p:txBody>
          <a:bodyPr anchor="t" anchorCtr="0"/>
          <a:lstStyle>
            <a:lvl1pPr>
              <a:defRPr sz="3600" b="1">
                <a:solidFill>
                  <a:schemeClr val="bg1"/>
                </a:solidFill>
                <a:latin typeface="Source Sans Pro" panose="020B0503030403020204" pitchFamily="34" charset="0"/>
                <a:ea typeface="Source Sans Pro" panose="020B0503030403020204" pitchFamily="34" charset="0"/>
              </a:defRPr>
            </a:lvl1pPr>
          </a:lstStyle>
          <a:p>
            <a:r>
              <a:rPr lang="en-US"/>
              <a:t>Presentation title</a:t>
            </a:r>
            <a:endParaRPr lang="en-NZ"/>
          </a:p>
        </p:txBody>
      </p:sp>
      <p:sp>
        <p:nvSpPr>
          <p:cNvPr id="10" name="Text Placeholder 2">
            <a:extLst>
              <a:ext uri="{FF2B5EF4-FFF2-40B4-BE49-F238E27FC236}">
                <a16:creationId xmlns:a16="http://schemas.microsoft.com/office/drawing/2014/main" id="{DF40B567-18FC-4661-AB2D-5CD18323CDB1}"/>
              </a:ext>
            </a:extLst>
          </p:cNvPr>
          <p:cNvSpPr>
            <a:spLocks noGrp="1"/>
          </p:cNvSpPr>
          <p:nvPr>
            <p:ph type="body" idx="1" hasCustomPrompt="1"/>
          </p:nvPr>
        </p:nvSpPr>
        <p:spPr>
          <a:xfrm>
            <a:off x="675879" y="2895380"/>
            <a:ext cx="2605485" cy="1072179"/>
          </a:xfrm>
          <a:prstGeom prst="rect">
            <a:avLst/>
          </a:prstGeom>
        </p:spPr>
        <p:txBody>
          <a:bodyPr/>
          <a:lstStyle>
            <a:lvl1pPr marL="0" indent="0">
              <a:buNone/>
              <a:defRPr sz="1800">
                <a:solidFill>
                  <a:schemeClr val="bg1"/>
                </a:solidFill>
                <a:latin typeface="Source Sans Pro" panose="020B0503030403020204" pitchFamily="34" charset="0"/>
                <a:ea typeface="Source Sans Pro" panose="020B0503030403020204" pitchFamily="34" charset="0"/>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Presenter name here</a:t>
            </a:r>
          </a:p>
          <a:p>
            <a:pPr lvl="0"/>
            <a:r>
              <a:rPr lang="en-US"/>
              <a:t>Business unit here</a:t>
            </a:r>
          </a:p>
        </p:txBody>
      </p:sp>
      <p:pic>
        <p:nvPicPr>
          <p:cNvPr id="11" name="Picture 10" descr="Te Kawa Mataaho logo in white">
            <a:extLst>
              <a:ext uri="{FF2B5EF4-FFF2-40B4-BE49-F238E27FC236}">
                <a16:creationId xmlns:a16="http://schemas.microsoft.com/office/drawing/2014/main" id="{FEEFE230-5893-47F4-A4F2-7FC8094A807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5855" y="439774"/>
            <a:ext cx="2653879" cy="788033"/>
          </a:xfrm>
          <a:prstGeom prst="rect">
            <a:avLst/>
          </a:prstGeom>
        </p:spPr>
      </p:pic>
    </p:spTree>
    <p:extLst>
      <p:ext uri="{BB962C8B-B14F-4D97-AF65-F5344CB8AC3E}">
        <p14:creationId xmlns:p14="http://schemas.microsoft.com/office/powerpoint/2010/main" val="1595383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design 5">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F7AC5038-F3A3-4950-BBC8-8C30857998D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375" r="9375"/>
          <a:stretch/>
        </p:blipFill>
        <p:spPr>
          <a:xfrm>
            <a:off x="0" y="0"/>
            <a:ext cx="9906000" cy="6858000"/>
          </a:xfrm>
          <a:prstGeom prst="rect">
            <a:avLst/>
          </a:prstGeom>
        </p:spPr>
      </p:pic>
      <p:sp>
        <p:nvSpPr>
          <p:cNvPr id="8" name="Title 1">
            <a:extLst>
              <a:ext uri="{FF2B5EF4-FFF2-40B4-BE49-F238E27FC236}">
                <a16:creationId xmlns:a16="http://schemas.microsoft.com/office/drawing/2014/main" id="{420E6396-351A-4734-8D13-7E55626AA905}"/>
              </a:ext>
            </a:extLst>
          </p:cNvPr>
          <p:cNvSpPr>
            <a:spLocks noGrp="1"/>
          </p:cNvSpPr>
          <p:nvPr>
            <p:ph type="title" hasCustomPrompt="1"/>
          </p:nvPr>
        </p:nvSpPr>
        <p:spPr>
          <a:xfrm>
            <a:off x="4209143" y="603770"/>
            <a:ext cx="4442341" cy="799794"/>
          </a:xfrm>
          <a:prstGeom prst="rect">
            <a:avLst/>
          </a:prstGeom>
        </p:spPr>
        <p:txBody>
          <a:bodyPr anchor="t" anchorCtr="0"/>
          <a:lstStyle>
            <a:lvl1pPr>
              <a:defRPr sz="3600" b="1">
                <a:solidFill>
                  <a:schemeClr val="bg1"/>
                </a:solidFill>
                <a:latin typeface="Source Sans Pro" panose="020B0503030403020204" pitchFamily="34" charset="0"/>
                <a:ea typeface="Source Sans Pro" panose="020B0503030403020204" pitchFamily="34" charset="0"/>
              </a:defRPr>
            </a:lvl1pPr>
          </a:lstStyle>
          <a:p>
            <a:r>
              <a:rPr lang="en-US"/>
              <a:t>Presentation title</a:t>
            </a:r>
            <a:endParaRPr lang="en-NZ"/>
          </a:p>
        </p:txBody>
      </p:sp>
      <p:sp>
        <p:nvSpPr>
          <p:cNvPr id="9" name="Text Placeholder 2">
            <a:extLst>
              <a:ext uri="{FF2B5EF4-FFF2-40B4-BE49-F238E27FC236}">
                <a16:creationId xmlns:a16="http://schemas.microsoft.com/office/drawing/2014/main" id="{7CE7A4F6-1B8C-4767-A3A3-87473799E444}"/>
              </a:ext>
            </a:extLst>
          </p:cNvPr>
          <p:cNvSpPr>
            <a:spLocks noGrp="1"/>
          </p:cNvSpPr>
          <p:nvPr>
            <p:ph type="body" idx="1" hasCustomPrompt="1"/>
          </p:nvPr>
        </p:nvSpPr>
        <p:spPr>
          <a:xfrm>
            <a:off x="4209144" y="1524205"/>
            <a:ext cx="3099218" cy="1233510"/>
          </a:xfrm>
          <a:prstGeom prst="rect">
            <a:avLst/>
          </a:prstGeom>
        </p:spPr>
        <p:txBody>
          <a:bodyPr/>
          <a:lstStyle>
            <a:lvl1pPr marL="0" indent="0">
              <a:buNone/>
              <a:defRPr sz="1800">
                <a:solidFill>
                  <a:schemeClr val="bg1"/>
                </a:solidFill>
                <a:latin typeface="Source Sans Pro" panose="020B0503030403020204" pitchFamily="34" charset="0"/>
                <a:ea typeface="Source Sans Pro" panose="020B0503030403020204" pitchFamily="34" charset="0"/>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Presenter name here</a:t>
            </a:r>
          </a:p>
          <a:p>
            <a:pPr lvl="0"/>
            <a:r>
              <a:rPr lang="en-US"/>
              <a:t>Business unit here</a:t>
            </a:r>
          </a:p>
        </p:txBody>
      </p:sp>
      <p:pic>
        <p:nvPicPr>
          <p:cNvPr id="6" name="Picture 5" descr="Te Kawa Mataaho logo in white">
            <a:extLst>
              <a:ext uri="{FF2B5EF4-FFF2-40B4-BE49-F238E27FC236}">
                <a16:creationId xmlns:a16="http://schemas.microsoft.com/office/drawing/2014/main" id="{550172B1-4092-437D-9C99-6709A0B9976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5855" y="439774"/>
            <a:ext cx="2653879" cy="788033"/>
          </a:xfrm>
          <a:prstGeom prst="rect">
            <a:avLst/>
          </a:prstGeom>
        </p:spPr>
      </p:pic>
    </p:spTree>
    <p:extLst>
      <p:ext uri="{BB962C8B-B14F-4D97-AF65-F5344CB8AC3E}">
        <p14:creationId xmlns:p14="http://schemas.microsoft.com/office/powerpoint/2010/main" val="3785074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design 6">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F4FD94E-90EE-4345-9FDF-66C7E2BC324E}"/>
              </a:ext>
            </a:extLst>
          </p:cNvPr>
          <p:cNvSpPr>
            <a:spLocks noGrp="1"/>
          </p:cNvSpPr>
          <p:nvPr>
            <p:ph type="title" hasCustomPrompt="1"/>
          </p:nvPr>
        </p:nvSpPr>
        <p:spPr>
          <a:xfrm>
            <a:off x="4702878" y="632799"/>
            <a:ext cx="3948606" cy="799794"/>
          </a:xfrm>
          <a:prstGeom prst="rect">
            <a:avLst/>
          </a:prstGeom>
        </p:spPr>
        <p:txBody>
          <a:bodyPr anchor="t" anchorCtr="0"/>
          <a:lstStyle>
            <a:lvl1pPr>
              <a:defRPr sz="3600" b="1">
                <a:solidFill>
                  <a:schemeClr val="bg1"/>
                </a:solidFill>
                <a:latin typeface="Source Sans Pro" panose="020B0503030403020204" pitchFamily="34" charset="0"/>
                <a:ea typeface="Source Sans Pro" panose="020B0503030403020204" pitchFamily="34" charset="0"/>
              </a:defRPr>
            </a:lvl1pPr>
          </a:lstStyle>
          <a:p>
            <a:r>
              <a:rPr lang="en-US"/>
              <a:t>Presentation title</a:t>
            </a:r>
            <a:endParaRPr lang="en-NZ"/>
          </a:p>
        </p:txBody>
      </p:sp>
      <p:sp>
        <p:nvSpPr>
          <p:cNvPr id="8" name="Text Placeholder 2">
            <a:extLst>
              <a:ext uri="{FF2B5EF4-FFF2-40B4-BE49-F238E27FC236}">
                <a16:creationId xmlns:a16="http://schemas.microsoft.com/office/drawing/2014/main" id="{4953EE03-D4E5-47A5-B729-EAADA8168588}"/>
              </a:ext>
            </a:extLst>
          </p:cNvPr>
          <p:cNvSpPr>
            <a:spLocks noGrp="1"/>
          </p:cNvSpPr>
          <p:nvPr>
            <p:ph type="body" idx="1" hasCustomPrompt="1"/>
          </p:nvPr>
        </p:nvSpPr>
        <p:spPr>
          <a:xfrm>
            <a:off x="4702876" y="1669143"/>
            <a:ext cx="3149353" cy="1103086"/>
          </a:xfrm>
          <a:prstGeom prst="rect">
            <a:avLst/>
          </a:prstGeom>
        </p:spPr>
        <p:txBody>
          <a:bodyPr/>
          <a:lstStyle>
            <a:lvl1pPr marL="0" indent="0">
              <a:buNone/>
              <a:defRPr sz="1800">
                <a:solidFill>
                  <a:schemeClr val="bg1"/>
                </a:solidFill>
                <a:latin typeface="Source Sans Pro" panose="020B0503030403020204" pitchFamily="34" charset="0"/>
                <a:ea typeface="Source Sans Pro" panose="020B0503030403020204" pitchFamily="34" charset="0"/>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Presenter name here</a:t>
            </a:r>
          </a:p>
          <a:p>
            <a:pPr lvl="0"/>
            <a:r>
              <a:rPr lang="en-US"/>
              <a:t>Business unit here</a:t>
            </a:r>
          </a:p>
        </p:txBody>
      </p:sp>
      <p:pic>
        <p:nvPicPr>
          <p:cNvPr id="9" name="Picture 8" descr="Te Kawa Mataaho logo in white">
            <a:extLst>
              <a:ext uri="{FF2B5EF4-FFF2-40B4-BE49-F238E27FC236}">
                <a16:creationId xmlns:a16="http://schemas.microsoft.com/office/drawing/2014/main" id="{A292CE80-34F7-4498-959E-ABF4822D0F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855" y="439774"/>
            <a:ext cx="2653879" cy="788033"/>
          </a:xfrm>
          <a:prstGeom prst="rect">
            <a:avLst/>
          </a:prstGeom>
        </p:spPr>
      </p:pic>
      <p:pic>
        <p:nvPicPr>
          <p:cNvPr id="11" name="Picture 10">
            <a:extLst>
              <a:ext uri="{FF2B5EF4-FFF2-40B4-BE49-F238E27FC236}">
                <a16:creationId xmlns:a16="http://schemas.microsoft.com/office/drawing/2014/main" id="{D3B07B54-68DD-46B5-82D1-D70193F40094}"/>
              </a:ext>
            </a:extLst>
          </p:cNvPr>
          <p:cNvPicPr>
            <a:picLocks noChangeAspect="1"/>
          </p:cNvPicPr>
          <p:nvPr userDrawn="1"/>
        </p:nvPicPr>
        <p:blipFill rotWithShape="1">
          <a:blip r:embed="rId3"/>
          <a:srcRect l="16594" t="19186" r="25705" b="8868"/>
          <a:stretch/>
        </p:blipFill>
        <p:spPr>
          <a:xfrm>
            <a:off x="-1" y="0"/>
            <a:ext cx="9906001" cy="6858000"/>
          </a:xfrm>
          <a:prstGeom prst="rect">
            <a:avLst/>
          </a:prstGeom>
        </p:spPr>
      </p:pic>
    </p:spTree>
    <p:extLst>
      <p:ext uri="{BB962C8B-B14F-4D97-AF65-F5344CB8AC3E}">
        <p14:creationId xmlns:p14="http://schemas.microsoft.com/office/powerpoint/2010/main" val="1184460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design 7">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00739755-3974-44BD-BC94-08959AA667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9" name="Title 1">
            <a:extLst>
              <a:ext uri="{FF2B5EF4-FFF2-40B4-BE49-F238E27FC236}">
                <a16:creationId xmlns:a16="http://schemas.microsoft.com/office/drawing/2014/main" id="{A3B610A2-6638-437D-BD55-C001D7879DD7}"/>
              </a:ext>
            </a:extLst>
          </p:cNvPr>
          <p:cNvSpPr>
            <a:spLocks noGrp="1"/>
          </p:cNvSpPr>
          <p:nvPr>
            <p:ph type="title" hasCustomPrompt="1"/>
          </p:nvPr>
        </p:nvSpPr>
        <p:spPr>
          <a:xfrm>
            <a:off x="675879" y="1667573"/>
            <a:ext cx="8543925" cy="558799"/>
          </a:xfrm>
          <a:prstGeom prst="rect">
            <a:avLst/>
          </a:prstGeom>
        </p:spPr>
        <p:txBody>
          <a:bodyPr anchor="b"/>
          <a:lstStyle>
            <a:lvl1pPr>
              <a:defRPr sz="3600" b="1">
                <a:solidFill>
                  <a:schemeClr val="bg1"/>
                </a:solidFill>
                <a:latin typeface="Source Sans Pro" panose="020B0503030403020204" pitchFamily="34" charset="0"/>
                <a:ea typeface="Source Sans Pro" panose="020B0503030403020204" pitchFamily="34" charset="0"/>
              </a:defRPr>
            </a:lvl1pPr>
          </a:lstStyle>
          <a:p>
            <a:r>
              <a:rPr lang="en-US"/>
              <a:t>Presentation title</a:t>
            </a:r>
            <a:endParaRPr lang="en-NZ"/>
          </a:p>
        </p:txBody>
      </p:sp>
      <p:sp>
        <p:nvSpPr>
          <p:cNvPr id="10" name="Text Placeholder 2">
            <a:extLst>
              <a:ext uri="{FF2B5EF4-FFF2-40B4-BE49-F238E27FC236}">
                <a16:creationId xmlns:a16="http://schemas.microsoft.com/office/drawing/2014/main" id="{DF40B567-18FC-4661-AB2D-5CD18323CDB1}"/>
              </a:ext>
            </a:extLst>
          </p:cNvPr>
          <p:cNvSpPr>
            <a:spLocks noGrp="1"/>
          </p:cNvSpPr>
          <p:nvPr>
            <p:ph type="body" idx="1" hasCustomPrompt="1"/>
          </p:nvPr>
        </p:nvSpPr>
        <p:spPr>
          <a:xfrm>
            <a:off x="675879" y="2467372"/>
            <a:ext cx="2605485" cy="1500187"/>
          </a:xfrm>
          <a:prstGeom prst="rect">
            <a:avLst/>
          </a:prstGeom>
        </p:spPr>
        <p:txBody>
          <a:bodyPr/>
          <a:lstStyle>
            <a:lvl1pPr marL="0" indent="0">
              <a:buNone/>
              <a:defRPr sz="1800">
                <a:solidFill>
                  <a:schemeClr val="bg1"/>
                </a:solidFill>
                <a:latin typeface="Source Sans Pro" panose="020B0503030403020204" pitchFamily="34" charset="0"/>
                <a:ea typeface="Source Sans Pro" panose="020B0503030403020204" pitchFamily="34" charset="0"/>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Presenter name here</a:t>
            </a:r>
          </a:p>
          <a:p>
            <a:pPr lvl="0"/>
            <a:r>
              <a:rPr lang="en-US"/>
              <a:t>Business unit here</a:t>
            </a:r>
          </a:p>
        </p:txBody>
      </p:sp>
      <p:pic>
        <p:nvPicPr>
          <p:cNvPr id="7" name="Picture 6" descr="Te Kawa Mataaho logo in white">
            <a:extLst>
              <a:ext uri="{FF2B5EF4-FFF2-40B4-BE49-F238E27FC236}">
                <a16:creationId xmlns:a16="http://schemas.microsoft.com/office/drawing/2014/main" id="{E6C360C0-7D8D-4808-A5D9-ECD3B89C65D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5855" y="439774"/>
            <a:ext cx="2653879" cy="788033"/>
          </a:xfrm>
          <a:prstGeom prst="rect">
            <a:avLst/>
          </a:prstGeom>
        </p:spPr>
      </p:pic>
    </p:spTree>
    <p:extLst>
      <p:ext uri="{BB962C8B-B14F-4D97-AF65-F5344CB8AC3E}">
        <p14:creationId xmlns:p14="http://schemas.microsoft.com/office/powerpoint/2010/main" val="341932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nt Slide option 2">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53A2815-0353-483D-A774-E0D05458F316}"/>
              </a:ext>
            </a:extLst>
          </p:cNvPr>
          <p:cNvSpPr>
            <a:spLocks noGrp="1"/>
          </p:cNvSpPr>
          <p:nvPr>
            <p:ph type="title" hasCustomPrompt="1"/>
          </p:nvPr>
        </p:nvSpPr>
        <p:spPr>
          <a:xfrm>
            <a:off x="675879" y="1468202"/>
            <a:ext cx="8543925" cy="558799"/>
          </a:xfrm>
          <a:prstGeom prst="rect">
            <a:avLst/>
          </a:prstGeom>
        </p:spPr>
        <p:txBody>
          <a:bodyPr anchor="b"/>
          <a:lstStyle>
            <a:lvl1pPr>
              <a:defRPr sz="3600" b="0">
                <a:solidFill>
                  <a:srgbClr val="3A4A5A"/>
                </a:solidFill>
                <a:latin typeface="Source Sans Pro" panose="020B0503030403020204" pitchFamily="34" charset="0"/>
                <a:ea typeface="Source Sans Pro" panose="020B0503030403020204" pitchFamily="34" charset="0"/>
              </a:defRPr>
            </a:lvl1pPr>
          </a:lstStyle>
          <a:p>
            <a:r>
              <a:rPr lang="en-US"/>
              <a:t>Header</a:t>
            </a:r>
            <a:endParaRPr lang="en-NZ"/>
          </a:p>
        </p:txBody>
      </p:sp>
      <p:sp>
        <p:nvSpPr>
          <p:cNvPr id="8" name="Text Placeholder 2">
            <a:extLst>
              <a:ext uri="{FF2B5EF4-FFF2-40B4-BE49-F238E27FC236}">
                <a16:creationId xmlns:a16="http://schemas.microsoft.com/office/drawing/2014/main" id="{5BAAC5F9-3A76-4657-ADCA-2DF62A4DD3B5}"/>
              </a:ext>
            </a:extLst>
          </p:cNvPr>
          <p:cNvSpPr>
            <a:spLocks noGrp="1"/>
          </p:cNvSpPr>
          <p:nvPr>
            <p:ph type="body" idx="1"/>
          </p:nvPr>
        </p:nvSpPr>
        <p:spPr>
          <a:xfrm>
            <a:off x="675879" y="2467372"/>
            <a:ext cx="2605485" cy="1500187"/>
          </a:xfrm>
          <a:prstGeom prst="rect">
            <a:avLst/>
          </a:prstGeom>
        </p:spPr>
        <p:txBody>
          <a:bodyPr/>
          <a:lstStyle>
            <a:lvl1pPr marL="0" indent="0">
              <a:buNone/>
              <a:defRPr sz="1800">
                <a:solidFill>
                  <a:schemeClr val="tx1">
                    <a:lumMod val="85000"/>
                    <a:lumOff val="15000"/>
                  </a:schemeClr>
                </a:solidFill>
                <a:latin typeface="Source Sans Pro" panose="020B0503030403020204" pitchFamily="34" charset="0"/>
                <a:ea typeface="Source Sans Pro" panose="020B0503030403020204" pitchFamily="34" charset="0"/>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Click to edit Master text styles</a:t>
            </a:r>
          </a:p>
        </p:txBody>
      </p:sp>
      <p:pic>
        <p:nvPicPr>
          <p:cNvPr id="5" name="Picture 4">
            <a:extLst>
              <a:ext uri="{FF2B5EF4-FFF2-40B4-BE49-F238E27FC236}">
                <a16:creationId xmlns:a16="http://schemas.microsoft.com/office/drawing/2014/main" id="{F73925CE-CC87-4576-A5BA-A4D44F395B52}"/>
              </a:ext>
            </a:extLst>
          </p:cNvPr>
          <p:cNvPicPr>
            <a:picLocks noChangeAspect="1"/>
          </p:cNvPicPr>
          <p:nvPr userDrawn="1"/>
        </p:nvPicPr>
        <p:blipFill rotWithShape="1">
          <a:blip r:embed="rId2"/>
          <a:srcRect b="2036"/>
          <a:stretch/>
        </p:blipFill>
        <p:spPr>
          <a:xfrm>
            <a:off x="0" y="6060807"/>
            <a:ext cx="9905999" cy="801956"/>
          </a:xfrm>
          <a:prstGeom prst="rect">
            <a:avLst/>
          </a:prstGeom>
        </p:spPr>
      </p:pic>
    </p:spTree>
    <p:extLst>
      <p:ext uri="{BB962C8B-B14F-4D97-AF65-F5344CB8AC3E}">
        <p14:creationId xmlns:p14="http://schemas.microsoft.com/office/powerpoint/2010/main" val="2896255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pic>
        <p:nvPicPr>
          <p:cNvPr id="8" name="Picture 7" descr="Background pattern, logo, company name&#10;&#10;Description automatically generated">
            <a:extLst>
              <a:ext uri="{FF2B5EF4-FFF2-40B4-BE49-F238E27FC236}">
                <a16:creationId xmlns:a16="http://schemas.microsoft.com/office/drawing/2014/main" id="{D8EE877A-59D4-440F-8BC7-2D5CB07F1D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9" name="Title 1">
            <a:extLst>
              <a:ext uri="{FF2B5EF4-FFF2-40B4-BE49-F238E27FC236}">
                <a16:creationId xmlns:a16="http://schemas.microsoft.com/office/drawing/2014/main" id="{C686E6B6-5055-4A6C-A8A5-5CC07E5C713D}"/>
              </a:ext>
            </a:extLst>
          </p:cNvPr>
          <p:cNvSpPr>
            <a:spLocks noGrp="1"/>
          </p:cNvSpPr>
          <p:nvPr>
            <p:ph type="title" hasCustomPrompt="1"/>
          </p:nvPr>
        </p:nvSpPr>
        <p:spPr>
          <a:xfrm>
            <a:off x="681038" y="3429003"/>
            <a:ext cx="8543925" cy="593515"/>
          </a:xfrm>
          <a:prstGeom prst="rect">
            <a:avLst/>
          </a:prstGeom>
        </p:spPr>
        <p:txBody>
          <a:bodyPr anchor="b"/>
          <a:lstStyle>
            <a:lvl1pPr algn="ctr">
              <a:defRPr sz="2800">
                <a:solidFill>
                  <a:schemeClr val="bg1"/>
                </a:solidFill>
                <a:latin typeface="Source Sans Pro" panose="020B0503030403020204" pitchFamily="34" charset="0"/>
                <a:ea typeface="Source Sans Pro" panose="020B0503030403020204" pitchFamily="34" charset="0"/>
              </a:defRPr>
            </a:lvl1pPr>
          </a:lstStyle>
          <a:p>
            <a:r>
              <a:rPr lang="en-US"/>
              <a:t>Slide/divider title</a:t>
            </a:r>
            <a:endParaRPr lang="en-NZ"/>
          </a:p>
        </p:txBody>
      </p:sp>
    </p:spTree>
    <p:extLst>
      <p:ext uri="{BB962C8B-B14F-4D97-AF65-F5344CB8AC3E}">
        <p14:creationId xmlns:p14="http://schemas.microsoft.com/office/powerpoint/2010/main" val="1233147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8618281"/>
      </p:ext>
    </p:extLst>
  </p:cSld>
  <p:clrMap bg1="lt1" tx1="dk1" bg2="lt2" tx2="dk2" accent1="accent1" accent2="accent2" accent3="accent3" accent4="accent4" accent5="accent5" accent6="accent6" hlink="hlink" folHlink="folHlink"/>
  <p:sldLayoutIdLst>
    <p:sldLayoutId id="2147483654" r:id="rId1"/>
    <p:sldLayoutId id="2147483657" r:id="rId2"/>
    <p:sldLayoutId id="2147483659" r:id="rId3"/>
    <p:sldLayoutId id="2147483653" r:id="rId4"/>
    <p:sldLayoutId id="2147483655" r:id="rId5"/>
    <p:sldLayoutId id="2147483656" r:id="rId6"/>
    <p:sldLayoutId id="2147483658" r:id="rId7"/>
    <p:sldLayoutId id="2147483672" r:id="rId8"/>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1525387"/>
      </p:ext>
    </p:extLst>
  </p:cSld>
  <p:clrMap bg1="lt1" tx1="dk1" bg2="lt2" tx2="dk2" accent1="accent1" accent2="accent2" accent3="accent3" accent4="accent4" accent5="accent5" accent6="accent6" hlink="hlink" folHlink="folHlink"/>
  <p:sldLayoutIdLst>
    <p:sldLayoutId id="2147483665" r:id="rId1"/>
    <p:sldLayoutId id="2147483667" r:id="rId2"/>
    <p:sldLayoutId id="2147483668" r:id="rId3"/>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585D7808-D693-4A23-98B6-C8D6D19B217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17981"/>
          <a:stretch/>
        </p:blipFill>
        <p:spPr>
          <a:xfrm>
            <a:off x="0" y="0"/>
            <a:ext cx="9906000" cy="6858000"/>
          </a:xfrm>
          <a:prstGeom prst="rect">
            <a:avLst/>
          </a:prstGeom>
        </p:spPr>
      </p:pic>
      <p:sp>
        <p:nvSpPr>
          <p:cNvPr id="8" name="TextBox 7">
            <a:extLst>
              <a:ext uri="{FF2B5EF4-FFF2-40B4-BE49-F238E27FC236}">
                <a16:creationId xmlns:a16="http://schemas.microsoft.com/office/drawing/2014/main" id="{BC2F28C1-FAB0-4CA3-BC6A-A6ED77D34873}"/>
              </a:ext>
            </a:extLst>
          </p:cNvPr>
          <p:cNvSpPr txBox="1"/>
          <p:nvPr userDrawn="1"/>
        </p:nvSpPr>
        <p:spPr>
          <a:xfrm>
            <a:off x="586541" y="2234824"/>
            <a:ext cx="5083342" cy="1938992"/>
          </a:xfrm>
          <a:prstGeom prst="rect">
            <a:avLst/>
          </a:prstGeom>
          <a:noFill/>
        </p:spPr>
        <p:txBody>
          <a:bodyPr wrap="square" rtlCol="0">
            <a:spAutoFit/>
          </a:bodyPr>
          <a:lstStyle/>
          <a:p>
            <a:pPr>
              <a:lnSpc>
                <a:spcPct val="200000"/>
              </a:lnSpc>
            </a:pPr>
            <a:r>
              <a:rPr lang="en-NZ" sz="4000" b="1" i="0">
                <a:solidFill>
                  <a:schemeClr val="bg1"/>
                </a:solidFill>
                <a:latin typeface="Source Sans Pro" panose="020B0503030403020204" pitchFamily="34" charset="0"/>
                <a:ea typeface="Source Sans Pro" panose="020B0503030403020204" pitchFamily="34" charset="0"/>
              </a:rPr>
              <a:t>T</a:t>
            </a:r>
            <a:r>
              <a:rPr lang="mi-NZ" sz="4000" b="1" i="0">
                <a:solidFill>
                  <a:schemeClr val="bg1"/>
                </a:solidFill>
                <a:latin typeface="Source Sans Pro" panose="020B0503030403020204" pitchFamily="34" charset="0"/>
                <a:ea typeface="Source Sans Pro" panose="020B0503030403020204" pitchFamily="34" charset="0"/>
              </a:rPr>
              <a:t>ēnā rawa atu koe</a:t>
            </a:r>
          </a:p>
          <a:p>
            <a:r>
              <a:rPr lang="mi-NZ" sz="4000" b="1">
                <a:solidFill>
                  <a:schemeClr val="bg1"/>
                </a:solidFill>
                <a:latin typeface="Source Sans Pro" panose="020B0503030403020204" pitchFamily="34" charset="0"/>
                <a:ea typeface="Source Sans Pro" panose="020B0503030403020204" pitchFamily="34" charset="0"/>
              </a:rPr>
              <a:t>Thank you very much</a:t>
            </a:r>
            <a:endParaRPr lang="en-NZ" sz="4000" b="1">
              <a:solidFill>
                <a:schemeClr val="bg1"/>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4141364724"/>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aus01.safelinks.protection.outlook.com/?url=https%3A%2F%2Fogp.org.nz%2Flatest-news%2Fcommitment-7-ministry-of-justice-consultation&amp;data=05%7C02%7CChristine.Lloyd%40publicservice.govt.nz%7Ccb84d734cf3e4615dee308dc8f209147%7C41e14a91587d4fbf8dead6aea7148019%7C0%7C0%7C638542617260558407%7CUnknown%7CTWFpbGZsb3d8eyJWIjoiMC4wLjAwMDAiLCJQIjoiV2luMzIiLCJBTiI6Ik1haWwiLCJXVCI6Mn0%3D%7C0%7C%7C%7C&amp;sdata=IImtT6M3FC0HFt8PlpISnS0VLi8yZpKrfRZ2xlxk03s%3D&amp;reserved=0"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hemeOverride" Target="../theme/themeOverride1.xml"/></Relationships>
</file>

<file path=ppt/slides/_rels/slide24.xml.rels><?xml version="1.0" encoding="UTF-8" standalone="yes"?>
<Relationships xmlns="http://schemas.openxmlformats.org/package/2006/relationships"><Relationship Id="rId3" Type="http://schemas.openxmlformats.org/officeDocument/2006/relationships/hyperlink" Target="https://aus01.safelinks.protection.outlook.com/?url=https%3A%2F%2Fdata.govt.nz%2Fblog%2F&amp;data=05%7C02%7CChristine.Lloyd%40publicservice.govt.nz%7C4f42757c40614f55fc5608dcb1ae3962%7C41e14a91587d4fbf8dead6aea7148019%7C0%7C0%7C638580609102987206%7CUnknown%7CTWFpbGZsb3d8eyJWIjoiMC4wLjAwMDAiLCJQIjoiV2luMzIiLCJBTiI6Ik1haWwiLCJXVCI6Mn0%3D%7C0%7C%7C%7C&amp;sdata=aDRCHFG26F23ExnJ42nniyWZ1UAtEvxbI9YG6qeXpDA%3D&amp;reserved=0"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hyperlink" Target="https://aus01.safelinks.protection.outlook.com/?url=https%3A%2F%2Foecd.ai%2Fen%2Fcatalogue%2Ftools%2Falgorithm-impact-assessment-toolkit&amp;data=05%7C02%7CChristine.Lloyd%40publicservice.govt.nz%7C4f42757c40614f55fc5608dcb1ae3962%7C41e14a91587d4fbf8dead6aea7148019%7C0%7C0%7C638580609103007248%7CUnknown%7CTWFpbGZsb3d8eyJWIjoiMC4wLjAwMDAiLCJQIjoiV2luMzIiLCJBTiI6Ik1haWwiLCJXVCI6Mn0%3D%7C0%7C%7C%7C&amp;sdata=209tJJjVkzOoGmgT0FhhCUM4vIbhEGiglhVUwNwwVjI%3D&amp;reserved=0" TargetMode="External"/><Relationship Id="rId4" Type="http://schemas.openxmlformats.org/officeDocument/2006/relationships/hyperlink" Target="https://aus01.safelinks.protection.outlook.com/?url=https%3A%2F%2Fdata.govt.nz%2Ftoolkit%2Fdata-ethics%2Fgovernment-algorithm-transparency-and-accountability%2Fcharter-implementation-plan%2F&amp;data=05%7C02%7CChristine.Lloyd%40publicservice.govt.nz%7C4f42757c40614f55fc5608dcb1ae3962%7C41e14a91587d4fbf8dead6aea7148019%7C0%7C0%7C638580609102998672%7CUnknown%7CTWFpbGZsb3d8eyJWIjoiMC4wLjAwMDAiLCJQIjoiV2luMzIiLCJBTiI6Ik1haWwiLCJXVCI6Mn0%3D%7C0%7C%7C%7C&amp;sdata=zDyOYK1rWb1gZ2yIfJAfMJ%2FT8r5Gowm8%2FgTVPXbNOCI%3D&amp;reserved=0"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hyperlink" Target="https://ogp.org.nz/"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www.publicservice.govt.nz/publications/deliberative-processes-citizens-juries-and-citizens-assemblies/"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hyperlink" Target="https://www.watercare.co.nz/home/about-us/latest-news-and-media/we-invite-40-aucklanders-to-recommend-the-region-s-future-water-source" TargetMode="External"/><Relationship Id="rId4" Type="http://schemas.openxmlformats.org/officeDocument/2006/relationships/hyperlink" Target="https://wellington.govt.nz/news-and-events/news-and-information/our-wellington/2023/07/citizen-assembly"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7CEFA-A001-BAC3-A868-6E7DADB0BE37}"/>
              </a:ext>
            </a:extLst>
          </p:cNvPr>
          <p:cNvSpPr>
            <a:spLocks noGrp="1"/>
          </p:cNvSpPr>
          <p:nvPr>
            <p:ph type="title"/>
          </p:nvPr>
        </p:nvSpPr>
        <p:spPr/>
        <p:txBody>
          <a:bodyPr lIns="91440" tIns="45720" rIns="91440" bIns="45720" anchor="t" anchorCtr="0"/>
          <a:lstStyle/>
          <a:p>
            <a:r>
              <a:rPr lang="en-NZ" dirty="0">
                <a:latin typeface="Source Sans Pro"/>
                <a:ea typeface="Source Sans Pro"/>
              </a:rPr>
              <a:t>Fourth National  Action Plan Progress Report August 2024 </a:t>
            </a:r>
            <a:br>
              <a:rPr lang="en-NZ" dirty="0"/>
            </a:br>
            <a:r>
              <a:rPr lang="en-NZ" dirty="0">
                <a:latin typeface="Source Sans Pro"/>
                <a:ea typeface="Source Sans Pro"/>
              </a:rPr>
              <a:t> </a:t>
            </a:r>
          </a:p>
        </p:txBody>
      </p:sp>
      <p:sp>
        <p:nvSpPr>
          <p:cNvPr id="3" name="Text Placeholder 2">
            <a:extLst>
              <a:ext uri="{FF2B5EF4-FFF2-40B4-BE49-F238E27FC236}">
                <a16:creationId xmlns:a16="http://schemas.microsoft.com/office/drawing/2014/main" id="{F50F00B9-846F-7D59-E38F-65B504EF37FC}"/>
              </a:ext>
            </a:extLst>
          </p:cNvPr>
          <p:cNvSpPr>
            <a:spLocks noGrp="1"/>
          </p:cNvSpPr>
          <p:nvPr>
            <p:ph type="body" idx="1"/>
          </p:nvPr>
        </p:nvSpPr>
        <p:spPr>
          <a:xfrm>
            <a:off x="4702876" y="2844553"/>
            <a:ext cx="4045339" cy="799794"/>
          </a:xfrm>
        </p:spPr>
        <p:txBody>
          <a:bodyPr/>
          <a:lstStyle/>
          <a:p>
            <a:r>
              <a:rPr lang="en-NZ"/>
              <a:t>Report on the Fourth National Action Plan Commitments under OGP</a:t>
            </a:r>
          </a:p>
        </p:txBody>
      </p:sp>
      <p:pic>
        <p:nvPicPr>
          <p:cNvPr id="4" name="Picture 4">
            <a:extLst>
              <a:ext uri="{FF2B5EF4-FFF2-40B4-BE49-F238E27FC236}">
                <a16:creationId xmlns:a16="http://schemas.microsoft.com/office/drawing/2014/main" id="{7D976BB1-8739-D34F-5E23-4014211858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9930" y="410817"/>
            <a:ext cx="3087757" cy="1378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87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C21132-7A8E-42D6-BA34-13C37CF4A341}"/>
              </a:ext>
            </a:extLst>
          </p:cNvPr>
          <p:cNvSpPr>
            <a:spLocks noGrp="1"/>
          </p:cNvSpPr>
          <p:nvPr>
            <p:ph type="title"/>
          </p:nvPr>
        </p:nvSpPr>
        <p:spPr>
          <a:xfrm>
            <a:off x="554702" y="195183"/>
            <a:ext cx="8543925" cy="558799"/>
          </a:xfrm>
        </p:spPr>
        <p:txBody>
          <a:bodyPr/>
          <a:lstStyle/>
          <a:p>
            <a:r>
              <a:rPr lang="en-NZ" sz="3000" b="1">
                <a:solidFill>
                  <a:srgbClr val="002060"/>
                </a:solidFill>
                <a:effectLst>
                  <a:outerShdw blurRad="38100" dist="38100" dir="2700000" algn="tl">
                    <a:srgbClr val="000000">
                      <a:alpha val="43137"/>
                    </a:srgbClr>
                  </a:outerShdw>
                </a:effectLst>
              </a:rPr>
              <a:t>Commitment 3</a:t>
            </a:r>
          </a:p>
        </p:txBody>
      </p:sp>
      <p:sp>
        <p:nvSpPr>
          <p:cNvPr id="7" name="Text Placeholder 7">
            <a:extLst>
              <a:ext uri="{FF2B5EF4-FFF2-40B4-BE49-F238E27FC236}">
                <a16:creationId xmlns:a16="http://schemas.microsoft.com/office/drawing/2014/main" id="{BBE7ACC0-4E84-87C5-14EA-943602AD9C93}"/>
              </a:ext>
            </a:extLst>
          </p:cNvPr>
          <p:cNvSpPr txBox="1">
            <a:spLocks/>
          </p:cNvSpPr>
          <p:nvPr/>
        </p:nvSpPr>
        <p:spPr>
          <a:xfrm>
            <a:off x="502992" y="1017224"/>
            <a:ext cx="8900016" cy="783868"/>
          </a:xfrm>
          <a:prstGeom prst="rect">
            <a:avLst/>
          </a:prstGeom>
        </p:spPr>
        <p:txBody>
          <a:bodyPr/>
          <a:lstStyle>
            <a:lvl1pPr marL="0" indent="0" algn="l" defTabSz="914354" rtl="0" eaLnBrk="1" latinLnBrk="0" hangingPunct="1">
              <a:lnSpc>
                <a:spcPct val="90000"/>
              </a:lnSpc>
              <a:spcBef>
                <a:spcPts val="1000"/>
              </a:spcBef>
              <a:buFont typeface="Arial" panose="020B0604020202020204" pitchFamily="34" charset="0"/>
              <a:buNone/>
              <a:defRPr sz="1800" kern="1200">
                <a:solidFill>
                  <a:schemeClr val="tx1">
                    <a:lumMod val="85000"/>
                    <a:lumOff val="15000"/>
                  </a:schemeClr>
                </a:solidFill>
                <a:latin typeface="Source Sans Pro" panose="020B0503030403020204" pitchFamily="34" charset="0"/>
                <a:ea typeface="Source Sans Pro" panose="020B0503030403020204" pitchFamily="34" charset="0"/>
                <a:cs typeface="+mn-cs"/>
              </a:defRPr>
            </a:lvl1pPr>
            <a:lvl2pPr marL="457178" indent="0" algn="l" defTabSz="914354"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354" indent="0" algn="l" defTabSz="914354"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532"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709"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5886"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062"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240"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418"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NZ">
              <a:solidFill>
                <a:srgbClr val="002060"/>
              </a:solidFill>
            </a:endParaRPr>
          </a:p>
          <a:p>
            <a:r>
              <a:rPr lang="en-NZ">
                <a:latin typeface="Calibri" panose="020F0502020204030204" pitchFamily="34" charset="0"/>
              </a:rPr>
              <a:t> </a:t>
            </a:r>
            <a:endParaRPr lang="en-NZ"/>
          </a:p>
        </p:txBody>
      </p:sp>
      <p:sp>
        <p:nvSpPr>
          <p:cNvPr id="12" name="Text Placeholder 7">
            <a:extLst>
              <a:ext uri="{FF2B5EF4-FFF2-40B4-BE49-F238E27FC236}">
                <a16:creationId xmlns:a16="http://schemas.microsoft.com/office/drawing/2014/main" id="{9E64F1EF-A596-F120-05DE-16DEE6E94B0A}"/>
              </a:ext>
            </a:extLst>
          </p:cNvPr>
          <p:cNvSpPr txBox="1">
            <a:spLocks/>
          </p:cNvSpPr>
          <p:nvPr/>
        </p:nvSpPr>
        <p:spPr>
          <a:xfrm>
            <a:off x="502992" y="1017224"/>
            <a:ext cx="8900016" cy="936267"/>
          </a:xfrm>
          <a:prstGeom prst="rect">
            <a:avLst/>
          </a:prstGeom>
        </p:spPr>
        <p:txBody>
          <a:bodyPr/>
          <a:lstStyle>
            <a:lvl1pPr marL="0" indent="0" algn="l" defTabSz="914354" rtl="0" eaLnBrk="1" latinLnBrk="0" hangingPunct="1">
              <a:lnSpc>
                <a:spcPct val="90000"/>
              </a:lnSpc>
              <a:spcBef>
                <a:spcPts val="1000"/>
              </a:spcBef>
              <a:buFont typeface="Arial" panose="020B0604020202020204" pitchFamily="34" charset="0"/>
              <a:buNone/>
              <a:defRPr sz="1800" kern="1200">
                <a:solidFill>
                  <a:schemeClr val="tx1">
                    <a:lumMod val="85000"/>
                    <a:lumOff val="15000"/>
                  </a:schemeClr>
                </a:solidFill>
                <a:latin typeface="Source Sans Pro" panose="020B0503030403020204" pitchFamily="34" charset="0"/>
                <a:ea typeface="Source Sans Pro" panose="020B0503030403020204" pitchFamily="34" charset="0"/>
                <a:cs typeface="+mn-cs"/>
              </a:defRPr>
            </a:lvl1pPr>
            <a:lvl2pPr marL="457178" indent="0" algn="l" defTabSz="914354"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354" indent="0" algn="l" defTabSz="914354"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532"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709"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5886"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062"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240"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418"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NZ" b="1">
                <a:solidFill>
                  <a:srgbClr val="002060"/>
                </a:solidFill>
              </a:rPr>
              <a:t>Next steps</a:t>
            </a:r>
            <a:endParaRPr lang="en-NZ">
              <a:latin typeface="Calibri" panose="020F0502020204030204" pitchFamily="34" charset="0"/>
            </a:endParaRPr>
          </a:p>
          <a:p>
            <a:r>
              <a:rPr lang="en-US" sz="1463">
                <a:solidFill>
                  <a:srgbClr val="002060"/>
                </a:solidFill>
              </a:rPr>
              <a:t>The lack of progress of this commitment appears unlikely to change in the current fiscal context. </a:t>
            </a:r>
            <a:endParaRPr lang="en-NZ" sz="1463">
              <a:solidFill>
                <a:srgbClr val="002060"/>
              </a:solidFill>
            </a:endParaRPr>
          </a:p>
        </p:txBody>
      </p:sp>
      <p:sp>
        <p:nvSpPr>
          <p:cNvPr id="2" name="Rectangle 1">
            <a:extLst>
              <a:ext uri="{FF2B5EF4-FFF2-40B4-BE49-F238E27FC236}">
                <a16:creationId xmlns:a16="http://schemas.microsoft.com/office/drawing/2014/main" id="{95FB6F34-FD3E-A4A6-C7CA-81637826F15E}"/>
              </a:ext>
            </a:extLst>
          </p:cNvPr>
          <p:cNvSpPr/>
          <p:nvPr/>
        </p:nvSpPr>
        <p:spPr>
          <a:xfrm>
            <a:off x="554702" y="2216733"/>
            <a:ext cx="8543925" cy="205046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defTabSz="914354">
              <a:lnSpc>
                <a:spcPct val="90000"/>
              </a:lnSpc>
              <a:spcBef>
                <a:spcPts val="1000"/>
              </a:spcBef>
            </a:pPr>
            <a:r>
              <a:rPr lang="en-US" b="1" dirty="0">
                <a:solidFill>
                  <a:srgbClr val="002060"/>
                </a:solidFill>
                <a:latin typeface="Source Sans Pro" panose="020B0503030403020204" pitchFamily="34" charset="0"/>
                <a:ea typeface="Source Sans Pro" panose="020B0503030403020204" pitchFamily="34" charset="0"/>
              </a:rPr>
              <a:t>Comment</a:t>
            </a:r>
          </a:p>
          <a:p>
            <a:pPr defTabSz="914354">
              <a:lnSpc>
                <a:spcPct val="90000"/>
              </a:lnSpc>
              <a:spcBef>
                <a:spcPts val="1000"/>
              </a:spcBef>
            </a:pPr>
            <a:r>
              <a:rPr lang="en-NZ" sz="1463" dirty="0">
                <a:solidFill>
                  <a:srgbClr val="002060"/>
                </a:solidFill>
                <a:latin typeface="Source Sans Pro" panose="020B0503030403020204" pitchFamily="34" charset="0"/>
                <a:ea typeface="Source Sans Pro" panose="020B0503030403020204" pitchFamily="34" charset="0"/>
              </a:rPr>
              <a:t>The Minister’s priorities for the Digitising Government portfolio are focused on delivering a consistent user experience for digital government services. The GCDO is preparing advice for Cabinet on an all-of-government strategic road map to accelerate the digitising of government services and will be able to provide a further update once this advice has been considered.</a:t>
            </a:r>
          </a:p>
          <a:p>
            <a:pPr defTabSz="914354">
              <a:lnSpc>
                <a:spcPct val="90000"/>
              </a:lnSpc>
              <a:spcBef>
                <a:spcPts val="1000"/>
              </a:spcBef>
            </a:pPr>
            <a:endParaRPr lang="en-NZ" sz="1463" dirty="0">
              <a:solidFill>
                <a:srgbClr val="002060"/>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398842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CA8F3-1E97-AB18-8C3D-4F4AE7D0C230}"/>
              </a:ext>
            </a:extLst>
          </p:cNvPr>
          <p:cNvSpPr>
            <a:spLocks noGrp="1"/>
          </p:cNvSpPr>
          <p:nvPr>
            <p:ph type="title"/>
          </p:nvPr>
        </p:nvSpPr>
        <p:spPr>
          <a:xfrm>
            <a:off x="1282535" y="632798"/>
            <a:ext cx="7368949" cy="982245"/>
          </a:xfrm>
        </p:spPr>
        <p:txBody>
          <a:bodyPr/>
          <a:lstStyle/>
          <a:p>
            <a:r>
              <a:rPr lang="en-NZ"/>
              <a:t>Commitment Four - </a:t>
            </a:r>
            <a:r>
              <a:rPr lang="en-US"/>
              <a:t>Design and Implement a National Counter Fraud and Corruption Strategy </a:t>
            </a:r>
            <a:endParaRPr lang="en-NZ"/>
          </a:p>
        </p:txBody>
      </p:sp>
      <p:sp>
        <p:nvSpPr>
          <p:cNvPr id="3" name="Text Placeholder 2">
            <a:extLst>
              <a:ext uri="{FF2B5EF4-FFF2-40B4-BE49-F238E27FC236}">
                <a16:creationId xmlns:a16="http://schemas.microsoft.com/office/drawing/2014/main" id="{5E157A84-3763-B079-0279-3CECDF6363AC}"/>
              </a:ext>
            </a:extLst>
          </p:cNvPr>
          <p:cNvSpPr>
            <a:spLocks noGrp="1"/>
          </p:cNvSpPr>
          <p:nvPr>
            <p:ph type="body" idx="1"/>
          </p:nvPr>
        </p:nvSpPr>
        <p:spPr>
          <a:xfrm>
            <a:off x="1399309" y="2327564"/>
            <a:ext cx="7058232" cy="1101435"/>
          </a:xfrm>
        </p:spPr>
        <p:txBody>
          <a:bodyPr/>
          <a:lstStyle/>
          <a:p>
            <a:r>
              <a:rPr lang="en-NZ" sz="2800"/>
              <a:t>Lead:  Serious Fraud Office  </a:t>
            </a:r>
          </a:p>
        </p:txBody>
      </p:sp>
    </p:spTree>
    <p:extLst>
      <p:ext uri="{BB962C8B-B14F-4D97-AF65-F5344CB8AC3E}">
        <p14:creationId xmlns:p14="http://schemas.microsoft.com/office/powerpoint/2010/main" val="1647915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C21132-7A8E-42D6-BA34-13C37CF4A341}"/>
              </a:ext>
            </a:extLst>
          </p:cNvPr>
          <p:cNvSpPr>
            <a:spLocks noGrp="1"/>
          </p:cNvSpPr>
          <p:nvPr>
            <p:ph type="title"/>
          </p:nvPr>
        </p:nvSpPr>
        <p:spPr>
          <a:xfrm>
            <a:off x="451282" y="974888"/>
            <a:ext cx="8543925" cy="369004"/>
          </a:xfrm>
        </p:spPr>
        <p:txBody>
          <a:bodyPr/>
          <a:lstStyle/>
          <a:p>
            <a:r>
              <a:rPr lang="en-NZ" sz="3000" b="1">
                <a:solidFill>
                  <a:srgbClr val="002060"/>
                </a:solidFill>
                <a:effectLst>
                  <a:outerShdw blurRad="38100" dist="38100" dir="2700000" algn="tl">
                    <a:srgbClr val="000000">
                      <a:alpha val="43137"/>
                    </a:srgbClr>
                  </a:outerShdw>
                </a:effectLst>
              </a:rPr>
              <a:t>Commitment 4</a:t>
            </a:r>
            <a:br>
              <a:rPr lang="en-NZ" sz="1800">
                <a:effectLst/>
                <a:latin typeface="Calibri" panose="020F0502020204030204" pitchFamily="34" charset="0"/>
                <a:ea typeface="Calibri" panose="020F0502020204030204" pitchFamily="34" charset="0"/>
                <a:cs typeface="Times New Roman" panose="02020603050405020304" pitchFamily="18" charset="0"/>
              </a:rPr>
            </a:br>
            <a:endParaRPr lang="en-NZ" sz="3000" b="1">
              <a:solidFill>
                <a:srgbClr val="002060"/>
              </a:solidFill>
              <a:effectLst>
                <a:outerShdw blurRad="38100" dist="38100" dir="2700000" algn="tl">
                  <a:srgbClr val="000000">
                    <a:alpha val="43137"/>
                  </a:srgbClr>
                </a:outerShdw>
              </a:effectLst>
            </a:endParaRPr>
          </a:p>
        </p:txBody>
      </p:sp>
      <p:sp>
        <p:nvSpPr>
          <p:cNvPr id="8" name="Text Placeholder 7">
            <a:extLst>
              <a:ext uri="{FF2B5EF4-FFF2-40B4-BE49-F238E27FC236}">
                <a16:creationId xmlns:a16="http://schemas.microsoft.com/office/drawing/2014/main" id="{4E9BF041-9975-4F0C-9051-DB9ADECC009E}"/>
              </a:ext>
            </a:extLst>
          </p:cNvPr>
          <p:cNvSpPr>
            <a:spLocks noGrp="1"/>
          </p:cNvSpPr>
          <p:nvPr>
            <p:ph type="body" idx="1"/>
          </p:nvPr>
        </p:nvSpPr>
        <p:spPr>
          <a:xfrm>
            <a:off x="554702" y="1094510"/>
            <a:ext cx="8900016" cy="1759526"/>
          </a:xfrm>
        </p:spPr>
        <p:txBody>
          <a:bodyPr/>
          <a:lstStyle/>
          <a:p>
            <a:endParaRPr lang="en-NZ">
              <a:latin typeface="Calibri" panose="020F0502020204030204" pitchFamily="34" charset="0"/>
            </a:endParaRPr>
          </a:p>
          <a:p>
            <a:r>
              <a:rPr lang="en-NZ">
                <a:latin typeface="Calibri" panose="020F0502020204030204" pitchFamily="34" charset="0"/>
              </a:rPr>
              <a:t> </a:t>
            </a:r>
            <a:endParaRPr lang="en-NZ"/>
          </a:p>
        </p:txBody>
      </p:sp>
      <p:sp>
        <p:nvSpPr>
          <p:cNvPr id="3" name="Text Placeholder 7">
            <a:extLst>
              <a:ext uri="{FF2B5EF4-FFF2-40B4-BE49-F238E27FC236}">
                <a16:creationId xmlns:a16="http://schemas.microsoft.com/office/drawing/2014/main" id="{022853A1-7CAD-C301-42B1-A495D0712381}"/>
              </a:ext>
            </a:extLst>
          </p:cNvPr>
          <p:cNvSpPr txBox="1">
            <a:spLocks/>
          </p:cNvSpPr>
          <p:nvPr/>
        </p:nvSpPr>
        <p:spPr>
          <a:xfrm>
            <a:off x="554702" y="2973658"/>
            <a:ext cx="8900016" cy="3745797"/>
          </a:xfrm>
          <a:prstGeom prst="rect">
            <a:avLst/>
          </a:prstGeom>
        </p:spPr>
        <p:txBody>
          <a:bodyPr/>
          <a:lstStyle>
            <a:lvl1pPr marL="0" indent="0" algn="l" defTabSz="914354" rtl="0" eaLnBrk="1" latinLnBrk="0" hangingPunct="1">
              <a:lnSpc>
                <a:spcPct val="90000"/>
              </a:lnSpc>
              <a:spcBef>
                <a:spcPts val="1000"/>
              </a:spcBef>
              <a:buFont typeface="Arial" panose="020B0604020202020204" pitchFamily="34" charset="0"/>
              <a:buNone/>
              <a:defRPr sz="1800" kern="1200">
                <a:solidFill>
                  <a:schemeClr val="tx1">
                    <a:lumMod val="85000"/>
                    <a:lumOff val="15000"/>
                  </a:schemeClr>
                </a:solidFill>
                <a:latin typeface="Source Sans Pro" panose="020B0503030403020204" pitchFamily="34" charset="0"/>
                <a:ea typeface="Source Sans Pro" panose="020B0503030403020204" pitchFamily="34" charset="0"/>
                <a:cs typeface="+mn-cs"/>
              </a:defRPr>
            </a:lvl1pPr>
            <a:lvl2pPr marL="457178" indent="0" algn="l" defTabSz="914354"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354" indent="0" algn="l" defTabSz="914354"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532"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709"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5886"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062"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240"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418"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NZ" b="1">
                <a:solidFill>
                  <a:srgbClr val="002060"/>
                </a:solidFill>
              </a:rPr>
              <a:t> </a:t>
            </a:r>
            <a:endParaRPr lang="en-NZ">
              <a:latin typeface="Calibri" panose="020F0502020204030204" pitchFamily="34" charset="0"/>
            </a:endParaRPr>
          </a:p>
          <a:p>
            <a:r>
              <a:rPr lang="en-NZ">
                <a:latin typeface="Calibri" panose="020F0502020204030204" pitchFamily="34" charset="0"/>
              </a:rPr>
              <a:t> </a:t>
            </a:r>
            <a:endParaRPr lang="en-NZ"/>
          </a:p>
        </p:txBody>
      </p:sp>
      <p:sp>
        <p:nvSpPr>
          <p:cNvPr id="2" name="Text Placeholder 7">
            <a:extLst>
              <a:ext uri="{FF2B5EF4-FFF2-40B4-BE49-F238E27FC236}">
                <a16:creationId xmlns:a16="http://schemas.microsoft.com/office/drawing/2014/main" id="{4626D36E-A7F5-F046-91E8-A10157BC62B7}"/>
              </a:ext>
            </a:extLst>
          </p:cNvPr>
          <p:cNvSpPr txBox="1">
            <a:spLocks/>
          </p:cNvSpPr>
          <p:nvPr/>
        </p:nvSpPr>
        <p:spPr>
          <a:xfrm>
            <a:off x="554702" y="1195057"/>
            <a:ext cx="8900016" cy="1502875"/>
          </a:xfrm>
          <a:prstGeom prst="rect">
            <a:avLst/>
          </a:prstGeom>
        </p:spPr>
        <p:txBody>
          <a:bodyPr lIns="91440" tIns="45720" rIns="91440" bIns="45720" anchor="t"/>
          <a:lstStyle>
            <a:lvl1pPr marL="0" indent="0" algn="l" defTabSz="914354" rtl="0" eaLnBrk="1" latinLnBrk="0" hangingPunct="1">
              <a:lnSpc>
                <a:spcPct val="90000"/>
              </a:lnSpc>
              <a:spcBef>
                <a:spcPts val="1000"/>
              </a:spcBef>
              <a:buFont typeface="Arial" panose="020B0604020202020204" pitchFamily="34" charset="0"/>
              <a:buNone/>
              <a:defRPr sz="1800" kern="1200">
                <a:solidFill>
                  <a:schemeClr val="tx1">
                    <a:lumMod val="85000"/>
                    <a:lumOff val="15000"/>
                  </a:schemeClr>
                </a:solidFill>
                <a:latin typeface="Source Sans Pro" panose="020B0503030403020204" pitchFamily="34" charset="0"/>
                <a:ea typeface="Source Sans Pro" panose="020B0503030403020204" pitchFamily="34" charset="0"/>
                <a:cs typeface="+mn-cs"/>
              </a:defRPr>
            </a:lvl1pPr>
            <a:lvl2pPr marL="457178" indent="0" algn="l" defTabSz="914354"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354" indent="0" algn="l" defTabSz="914354"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532"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709"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5886"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062"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240"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418"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NZ" b="1" dirty="0">
                <a:solidFill>
                  <a:srgbClr val="002060"/>
                </a:solidFill>
              </a:rPr>
              <a:t>Commitment Description </a:t>
            </a:r>
            <a:endParaRPr lang="en-NZ" dirty="0">
              <a:latin typeface="Calibri" panose="020F0502020204030204" pitchFamily="34" charset="0"/>
            </a:endParaRPr>
          </a:p>
          <a:p>
            <a:pPr algn="l"/>
            <a:r>
              <a:rPr lang="en-US" sz="1463" dirty="0">
                <a:solidFill>
                  <a:srgbClr val="002060"/>
                </a:solidFill>
              </a:rPr>
              <a:t>The National Counter Fraud and Corruption Strategy (NCFCS) seeks to support government efforts to address fraud and corruption by enabling better coordination between government agencies, and strengthening agencies' ability to prevent, detect and investigate fraud and corruption. It aims to improve the experience of fraud victims and promote prevention and awareness activities.</a:t>
            </a:r>
          </a:p>
          <a:p>
            <a:endParaRPr lang="en-NZ" dirty="0"/>
          </a:p>
        </p:txBody>
      </p:sp>
      <p:sp>
        <p:nvSpPr>
          <p:cNvPr id="4" name="Text Placeholder 7">
            <a:extLst>
              <a:ext uri="{FF2B5EF4-FFF2-40B4-BE49-F238E27FC236}">
                <a16:creationId xmlns:a16="http://schemas.microsoft.com/office/drawing/2014/main" id="{6A0F4BF7-2A11-A4AD-6FFD-5ECD27B807F7}"/>
              </a:ext>
            </a:extLst>
          </p:cNvPr>
          <p:cNvSpPr txBox="1">
            <a:spLocks/>
          </p:cNvSpPr>
          <p:nvPr/>
        </p:nvSpPr>
        <p:spPr>
          <a:xfrm>
            <a:off x="554702" y="2854036"/>
            <a:ext cx="8900016" cy="3172691"/>
          </a:xfrm>
          <a:prstGeom prst="rect">
            <a:avLst/>
          </a:prstGeom>
        </p:spPr>
        <p:txBody>
          <a:bodyPr lIns="91440" tIns="45720" rIns="91440" bIns="45720" anchor="t"/>
          <a:lstStyle>
            <a:lvl1pPr marL="0" indent="0" algn="l" defTabSz="914354" rtl="0" eaLnBrk="1" latinLnBrk="0" hangingPunct="1">
              <a:lnSpc>
                <a:spcPct val="90000"/>
              </a:lnSpc>
              <a:spcBef>
                <a:spcPts val="1000"/>
              </a:spcBef>
              <a:buFont typeface="Arial" panose="020B0604020202020204" pitchFamily="34" charset="0"/>
              <a:buNone/>
              <a:defRPr sz="1800" kern="1200">
                <a:solidFill>
                  <a:schemeClr val="tx1">
                    <a:lumMod val="85000"/>
                    <a:lumOff val="15000"/>
                  </a:schemeClr>
                </a:solidFill>
                <a:latin typeface="Source Sans Pro" panose="020B0503030403020204" pitchFamily="34" charset="0"/>
                <a:ea typeface="Source Sans Pro" panose="020B0503030403020204" pitchFamily="34" charset="0"/>
                <a:cs typeface="+mn-cs"/>
              </a:defRPr>
            </a:lvl1pPr>
            <a:lvl2pPr marL="457178" indent="0" algn="l" defTabSz="914354"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354" indent="0" algn="l" defTabSz="914354"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532"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709"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5886"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062"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240"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418"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fontAlgn="base"/>
            <a:r>
              <a:rPr lang="en-NZ" b="1" dirty="0">
                <a:solidFill>
                  <a:srgbClr val="002060"/>
                </a:solidFill>
                <a:latin typeface="Source Sans Pro"/>
                <a:ea typeface="Source Sans Pro"/>
              </a:rPr>
              <a:t>Progress in 2024</a:t>
            </a:r>
          </a:p>
          <a:p>
            <a:pPr marL="285750" indent="-285750" algn="l">
              <a:buFont typeface="Arial" panose="020B0604020202020204" pitchFamily="34" charset="0"/>
              <a:buChar char="•"/>
            </a:pPr>
            <a:r>
              <a:rPr lang="en-US" sz="1463" dirty="0">
                <a:solidFill>
                  <a:srgbClr val="002060"/>
                </a:solidFill>
              </a:rPr>
              <a:t>The strategy, involving the SFO, Ministry of Justice and NZ Police, remains in design and development and has been paused, due to resourcing issues, pending Ministerial </a:t>
            </a:r>
            <a:r>
              <a:rPr lang="en-NZ" sz="1463" dirty="0">
                <a:solidFill>
                  <a:srgbClr val="002060"/>
                </a:solidFill>
              </a:rPr>
              <a:t>direction.</a:t>
            </a:r>
            <a:endParaRPr lang="en-US" sz="1463" dirty="0">
              <a:solidFill>
                <a:srgbClr val="002060"/>
              </a:solidFill>
            </a:endParaRPr>
          </a:p>
          <a:p>
            <a:r>
              <a:rPr lang="en-NZ" b="1" dirty="0">
                <a:solidFill>
                  <a:srgbClr val="002060"/>
                </a:solidFill>
              </a:rPr>
              <a:t>Challenges</a:t>
            </a:r>
            <a:endParaRPr lang="en-NZ" dirty="0">
              <a:latin typeface="Calibri" panose="020F0502020204030204" pitchFamily="34" charset="0"/>
            </a:endParaRPr>
          </a:p>
          <a:p>
            <a:pPr marL="285750" indent="-285750">
              <a:buFont typeface="Arial" panose="020B0604020202020204" pitchFamily="34" charset="0"/>
              <a:buChar char="•"/>
            </a:pPr>
            <a:r>
              <a:rPr lang="en-US" sz="1463" dirty="0">
                <a:solidFill>
                  <a:srgbClr val="002060"/>
                </a:solidFill>
              </a:rPr>
              <a:t>The agencies' ability to access the resourcing and funding necessary to undertake and implement this work has been an ongoing challenge.</a:t>
            </a:r>
          </a:p>
          <a:p>
            <a:r>
              <a:rPr lang="en-US" b="1" dirty="0">
                <a:solidFill>
                  <a:srgbClr val="002060"/>
                </a:solidFill>
                <a:cs typeface="Calibri"/>
              </a:rPr>
              <a:t>Next Steps</a:t>
            </a:r>
          </a:p>
          <a:p>
            <a:pPr marL="285750" indent="-285750">
              <a:buFont typeface="Arial" panose="020B0604020202020204" pitchFamily="34" charset="0"/>
              <a:buChar char="•"/>
            </a:pPr>
            <a:r>
              <a:rPr lang="en-US" sz="1463" dirty="0">
                <a:solidFill>
                  <a:srgbClr val="002060"/>
                </a:solidFill>
              </a:rPr>
              <a:t>Until the agencies receive Ministerial direction, no estimate can be given for the work that might be completed in 2024. </a:t>
            </a:r>
          </a:p>
          <a:p>
            <a:endParaRPr lang="en-US" dirty="0">
              <a:solidFill>
                <a:srgbClr val="002060"/>
              </a:solidFill>
              <a:cs typeface="Calibri"/>
            </a:endParaRPr>
          </a:p>
          <a:p>
            <a:endParaRPr lang="en-NZ" dirty="0">
              <a:latin typeface="Calibri" panose="020F0502020204030204" pitchFamily="34" charset="0"/>
            </a:endParaRPr>
          </a:p>
          <a:p>
            <a:r>
              <a:rPr lang="en-NZ" dirty="0">
                <a:latin typeface="Calibri" panose="020F0502020204030204" pitchFamily="34" charset="0"/>
              </a:rPr>
              <a:t> </a:t>
            </a:r>
            <a:endParaRPr lang="en-NZ" dirty="0"/>
          </a:p>
        </p:txBody>
      </p:sp>
    </p:spTree>
    <p:extLst>
      <p:ext uri="{BB962C8B-B14F-4D97-AF65-F5344CB8AC3E}">
        <p14:creationId xmlns:p14="http://schemas.microsoft.com/office/powerpoint/2010/main" val="141875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CA8F3-1E97-AB18-8C3D-4F4AE7D0C230}"/>
              </a:ext>
            </a:extLst>
          </p:cNvPr>
          <p:cNvSpPr>
            <a:spLocks noGrp="1"/>
          </p:cNvSpPr>
          <p:nvPr>
            <p:ph type="title"/>
          </p:nvPr>
        </p:nvSpPr>
        <p:spPr>
          <a:xfrm>
            <a:off x="609601" y="632798"/>
            <a:ext cx="8575964" cy="2110402"/>
          </a:xfrm>
        </p:spPr>
        <p:txBody>
          <a:bodyPr/>
          <a:lstStyle/>
          <a:p>
            <a:r>
              <a:rPr lang="en-NZ"/>
              <a:t>Commitment Five - Increase Beneficial Ownership Transparency for companies and limited partnerships </a:t>
            </a:r>
            <a:br>
              <a:rPr lang="en-NZ"/>
            </a:br>
            <a:endParaRPr lang="en-NZ"/>
          </a:p>
        </p:txBody>
      </p:sp>
      <p:sp>
        <p:nvSpPr>
          <p:cNvPr id="3" name="Text Placeholder 2">
            <a:extLst>
              <a:ext uri="{FF2B5EF4-FFF2-40B4-BE49-F238E27FC236}">
                <a16:creationId xmlns:a16="http://schemas.microsoft.com/office/drawing/2014/main" id="{5E157A84-3763-B079-0279-3CECDF6363AC}"/>
              </a:ext>
            </a:extLst>
          </p:cNvPr>
          <p:cNvSpPr>
            <a:spLocks noGrp="1"/>
          </p:cNvSpPr>
          <p:nvPr>
            <p:ph type="body" idx="1"/>
          </p:nvPr>
        </p:nvSpPr>
        <p:spPr>
          <a:xfrm>
            <a:off x="609601" y="2466110"/>
            <a:ext cx="7930901" cy="1108364"/>
          </a:xfrm>
        </p:spPr>
        <p:txBody>
          <a:bodyPr/>
          <a:lstStyle/>
          <a:p>
            <a:r>
              <a:rPr lang="en-NZ" sz="2800"/>
              <a:t>Lead: Buildings, Resources and Markets, Ministry of Business, Innovation and Employment</a:t>
            </a:r>
          </a:p>
        </p:txBody>
      </p:sp>
    </p:spTree>
    <p:extLst>
      <p:ext uri="{BB962C8B-B14F-4D97-AF65-F5344CB8AC3E}">
        <p14:creationId xmlns:p14="http://schemas.microsoft.com/office/powerpoint/2010/main" val="1189280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C21132-7A8E-42D6-BA34-13C37CF4A341}"/>
              </a:ext>
            </a:extLst>
          </p:cNvPr>
          <p:cNvSpPr>
            <a:spLocks noGrp="1"/>
          </p:cNvSpPr>
          <p:nvPr>
            <p:ph type="title"/>
          </p:nvPr>
        </p:nvSpPr>
        <p:spPr>
          <a:xfrm>
            <a:off x="421537" y="554183"/>
            <a:ext cx="8543925" cy="817418"/>
          </a:xfrm>
        </p:spPr>
        <p:txBody>
          <a:bodyPr/>
          <a:lstStyle/>
          <a:p>
            <a:r>
              <a:rPr lang="en-NZ" sz="3000" b="1">
                <a:solidFill>
                  <a:srgbClr val="002060"/>
                </a:solidFill>
                <a:effectLst>
                  <a:outerShdw blurRad="38100" dist="38100" dir="2700000" algn="tl">
                    <a:srgbClr val="000000">
                      <a:alpha val="43137"/>
                    </a:srgbClr>
                  </a:outerShdw>
                </a:effectLst>
              </a:rPr>
              <a:t>Commitment 5</a:t>
            </a:r>
          </a:p>
        </p:txBody>
      </p:sp>
      <p:sp>
        <p:nvSpPr>
          <p:cNvPr id="9" name="Text Placeholder 7">
            <a:extLst>
              <a:ext uri="{FF2B5EF4-FFF2-40B4-BE49-F238E27FC236}">
                <a16:creationId xmlns:a16="http://schemas.microsoft.com/office/drawing/2014/main" id="{0DDD93F4-C111-8EEC-FED4-D1CA5B2B21E9}"/>
              </a:ext>
            </a:extLst>
          </p:cNvPr>
          <p:cNvSpPr>
            <a:spLocks noGrp="1"/>
          </p:cNvSpPr>
          <p:nvPr>
            <p:ph type="body" idx="1"/>
          </p:nvPr>
        </p:nvSpPr>
        <p:spPr>
          <a:xfrm>
            <a:off x="421537" y="1122218"/>
            <a:ext cx="8900016" cy="1634837"/>
          </a:xfrm>
        </p:spPr>
        <p:txBody>
          <a:bodyPr/>
          <a:lstStyle/>
          <a:p>
            <a:endParaRPr lang="en-NZ" b="1">
              <a:solidFill>
                <a:srgbClr val="002060"/>
              </a:solidFill>
            </a:endParaRPr>
          </a:p>
          <a:p>
            <a:r>
              <a:rPr lang="en-NZ" b="1">
                <a:solidFill>
                  <a:srgbClr val="002060"/>
                </a:solidFill>
              </a:rPr>
              <a:t>Commitment Description </a:t>
            </a:r>
            <a:endParaRPr lang="en-NZ">
              <a:latin typeface="Calibri" panose="020F0502020204030204" pitchFamily="34" charset="0"/>
            </a:endParaRPr>
          </a:p>
          <a:p>
            <a:pPr marL="285750" indent="-285750">
              <a:buFont typeface="Arial" panose="020B0604020202020204" pitchFamily="34" charset="0"/>
              <a:buChar char="•"/>
            </a:pPr>
            <a:r>
              <a:rPr lang="en-NZ">
                <a:solidFill>
                  <a:srgbClr val="002060"/>
                </a:solidFill>
              </a:rPr>
              <a:t>Increase the transparency of the beneficial ownership of New Zealand companies and limited partnerships by introducing legislation to make beneficial owners’ identifying information available on a public register. </a:t>
            </a:r>
          </a:p>
        </p:txBody>
      </p:sp>
      <p:sp>
        <p:nvSpPr>
          <p:cNvPr id="10" name="Text Placeholder 7">
            <a:extLst>
              <a:ext uri="{FF2B5EF4-FFF2-40B4-BE49-F238E27FC236}">
                <a16:creationId xmlns:a16="http://schemas.microsoft.com/office/drawing/2014/main" id="{AF2713BE-A5E6-01DF-8A4C-B5E76F760FCC}"/>
              </a:ext>
            </a:extLst>
          </p:cNvPr>
          <p:cNvSpPr txBox="1">
            <a:spLocks/>
          </p:cNvSpPr>
          <p:nvPr/>
        </p:nvSpPr>
        <p:spPr>
          <a:xfrm>
            <a:off x="421537" y="2757056"/>
            <a:ext cx="9033181" cy="983672"/>
          </a:xfrm>
          <a:prstGeom prst="rect">
            <a:avLst/>
          </a:prstGeom>
        </p:spPr>
        <p:txBody>
          <a:bodyPr lIns="91440" tIns="45720" rIns="91440" bIns="45720" anchor="t"/>
          <a:lstStyle>
            <a:lvl1pPr marL="0" indent="0" algn="l" defTabSz="914354" rtl="0" eaLnBrk="1" latinLnBrk="0" hangingPunct="1">
              <a:lnSpc>
                <a:spcPct val="90000"/>
              </a:lnSpc>
              <a:spcBef>
                <a:spcPts val="1000"/>
              </a:spcBef>
              <a:buFont typeface="Arial" panose="020B0604020202020204" pitchFamily="34" charset="0"/>
              <a:buNone/>
              <a:defRPr sz="1800" kern="1200">
                <a:solidFill>
                  <a:schemeClr val="tx1">
                    <a:lumMod val="85000"/>
                    <a:lumOff val="15000"/>
                  </a:schemeClr>
                </a:solidFill>
                <a:latin typeface="Source Sans Pro" panose="020B0503030403020204" pitchFamily="34" charset="0"/>
                <a:ea typeface="Source Sans Pro" panose="020B0503030403020204" pitchFamily="34" charset="0"/>
                <a:cs typeface="+mn-cs"/>
              </a:defRPr>
            </a:lvl1pPr>
            <a:lvl2pPr marL="457178" indent="0" algn="l" defTabSz="914354"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354" indent="0" algn="l" defTabSz="914354"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532"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709"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5886"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062"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240"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418"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NZ" b="1" dirty="0">
                <a:solidFill>
                  <a:srgbClr val="002060"/>
                </a:solidFill>
                <a:latin typeface="Source Sans Pro"/>
                <a:ea typeface="Source Sans Pro"/>
              </a:rPr>
              <a:t>Progress in 2024</a:t>
            </a:r>
            <a:r>
              <a:rPr lang="en-NZ" dirty="0">
                <a:solidFill>
                  <a:srgbClr val="002060"/>
                </a:solidFill>
                <a:latin typeface="Arial"/>
                <a:ea typeface="Source Sans Pro"/>
                <a:cs typeface="Arial"/>
              </a:rPr>
              <a:t> </a:t>
            </a:r>
            <a:endParaRPr lang="en-US" dirty="0"/>
          </a:p>
          <a:p>
            <a:pPr marL="285750" indent="-285750">
              <a:buFont typeface="Arial"/>
              <a:buChar char="•"/>
            </a:pPr>
            <a:r>
              <a:rPr lang="en-US" dirty="0">
                <a:solidFill>
                  <a:srgbClr val="002060"/>
                </a:solidFill>
                <a:latin typeface="Source Sans Pro"/>
                <a:ea typeface="Source Sans Pro"/>
              </a:rPr>
              <a:t>Policy decisions were made at the end of 2021. MBIE is working with the Government to understand their priorities for this work.</a:t>
            </a:r>
            <a:r>
              <a:rPr lang="en-US" dirty="0">
                <a:solidFill>
                  <a:srgbClr val="002060"/>
                </a:solidFill>
                <a:latin typeface="Arial"/>
                <a:ea typeface="Source Sans Pro"/>
                <a:cs typeface="Arial"/>
              </a:rPr>
              <a:t> </a:t>
            </a:r>
            <a:endParaRPr lang="en-NZ" dirty="0"/>
          </a:p>
          <a:p>
            <a:r>
              <a:rPr lang="en-NZ" b="1" dirty="0">
                <a:solidFill>
                  <a:srgbClr val="002060"/>
                </a:solidFill>
                <a:latin typeface="Source Sans Pro"/>
                <a:ea typeface="Source Sans Pro"/>
              </a:rPr>
              <a:t>Challenges</a:t>
            </a:r>
            <a:r>
              <a:rPr lang="en-US" dirty="0">
                <a:solidFill>
                  <a:srgbClr val="002060"/>
                </a:solidFill>
                <a:latin typeface="Arial"/>
                <a:ea typeface="Source Sans Pro"/>
                <a:cs typeface="Arial"/>
              </a:rPr>
              <a:t> </a:t>
            </a:r>
            <a:endParaRPr lang="en-NZ" dirty="0"/>
          </a:p>
          <a:p>
            <a:pPr marL="285750" indent="-285750">
              <a:buFont typeface="Arial"/>
              <a:buChar char="•"/>
            </a:pPr>
            <a:r>
              <a:rPr lang="en-NZ" dirty="0">
                <a:solidFill>
                  <a:srgbClr val="002060"/>
                </a:solidFill>
                <a:latin typeface="Source Sans Pro"/>
                <a:ea typeface="Source Sans Pro"/>
              </a:rPr>
              <a:t>The Government is considering how to proceed with the 2021 policy decisions.</a:t>
            </a:r>
            <a:r>
              <a:rPr lang="en-US" dirty="0">
                <a:solidFill>
                  <a:srgbClr val="002060"/>
                </a:solidFill>
                <a:latin typeface="Arial"/>
                <a:ea typeface="Source Sans Pro"/>
                <a:cs typeface="Arial"/>
              </a:rPr>
              <a:t> </a:t>
            </a:r>
            <a:endParaRPr lang="en-NZ" dirty="0"/>
          </a:p>
          <a:p>
            <a:r>
              <a:rPr lang="en-NZ" b="1" dirty="0">
                <a:solidFill>
                  <a:srgbClr val="002060"/>
                </a:solidFill>
                <a:latin typeface="Source Sans Pro"/>
                <a:ea typeface="Source Sans Pro"/>
              </a:rPr>
              <a:t>Next Steps</a:t>
            </a:r>
            <a:r>
              <a:rPr lang="en-US" dirty="0">
                <a:solidFill>
                  <a:srgbClr val="002060"/>
                </a:solidFill>
                <a:latin typeface="Arial"/>
                <a:ea typeface="Source Sans Pro"/>
                <a:cs typeface="Arial"/>
              </a:rPr>
              <a:t> </a:t>
            </a:r>
            <a:endParaRPr lang="en-NZ" dirty="0"/>
          </a:p>
          <a:p>
            <a:pPr marL="285750" indent="-285750">
              <a:buFont typeface="Arial"/>
              <a:buChar char="•"/>
            </a:pPr>
            <a:r>
              <a:rPr lang="en-NZ" dirty="0">
                <a:solidFill>
                  <a:srgbClr val="002060"/>
                </a:solidFill>
                <a:latin typeface="Source Sans Pro"/>
                <a:ea typeface="Source Sans Pro"/>
              </a:rPr>
              <a:t>Next steps in relation to the creation of a beneficial ownership register will depend upon how the Government decides to proceed. </a:t>
            </a:r>
            <a:endParaRPr lang="en-NZ" dirty="0"/>
          </a:p>
          <a:p>
            <a:endParaRPr lang="en-NZ" b="1" dirty="0">
              <a:solidFill>
                <a:srgbClr val="002060"/>
              </a:solidFill>
            </a:endParaRPr>
          </a:p>
          <a:p>
            <a:endParaRPr lang="en-US"/>
          </a:p>
          <a:p>
            <a:endParaRPr lang="en-US">
              <a:solidFill>
                <a:srgbClr val="002060"/>
              </a:solidFill>
              <a:latin typeface="Calibri"/>
              <a:cs typeface="Calibri"/>
            </a:endParaRPr>
          </a:p>
          <a:p>
            <a:endParaRPr lang="en-US">
              <a:solidFill>
                <a:srgbClr val="002060"/>
              </a:solidFill>
            </a:endParaRPr>
          </a:p>
          <a:p>
            <a:endParaRPr lang="en-US">
              <a:solidFill>
                <a:srgbClr val="002060"/>
              </a:solidFill>
            </a:endParaRPr>
          </a:p>
        </p:txBody>
      </p:sp>
    </p:spTree>
    <p:extLst>
      <p:ext uri="{BB962C8B-B14F-4D97-AF65-F5344CB8AC3E}">
        <p14:creationId xmlns:p14="http://schemas.microsoft.com/office/powerpoint/2010/main" val="3754303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CA8F3-1E97-AB18-8C3D-4F4AE7D0C230}"/>
              </a:ext>
            </a:extLst>
          </p:cNvPr>
          <p:cNvSpPr>
            <a:spLocks noGrp="1"/>
          </p:cNvSpPr>
          <p:nvPr>
            <p:ph type="title"/>
          </p:nvPr>
        </p:nvSpPr>
        <p:spPr>
          <a:xfrm>
            <a:off x="1282535" y="632798"/>
            <a:ext cx="7368949" cy="1583929"/>
          </a:xfrm>
        </p:spPr>
        <p:txBody>
          <a:bodyPr/>
          <a:lstStyle/>
          <a:p>
            <a:r>
              <a:rPr lang="en-NZ"/>
              <a:t>Commitment Six – Improve Government Procurement Transparency </a:t>
            </a:r>
          </a:p>
        </p:txBody>
      </p:sp>
      <p:sp>
        <p:nvSpPr>
          <p:cNvPr id="3" name="Text Placeholder 2">
            <a:extLst>
              <a:ext uri="{FF2B5EF4-FFF2-40B4-BE49-F238E27FC236}">
                <a16:creationId xmlns:a16="http://schemas.microsoft.com/office/drawing/2014/main" id="{5E157A84-3763-B079-0279-3CECDF6363AC}"/>
              </a:ext>
            </a:extLst>
          </p:cNvPr>
          <p:cNvSpPr>
            <a:spLocks noGrp="1"/>
          </p:cNvSpPr>
          <p:nvPr>
            <p:ph type="body" idx="1"/>
          </p:nvPr>
        </p:nvSpPr>
        <p:spPr>
          <a:xfrm>
            <a:off x="1254517" y="1925782"/>
            <a:ext cx="7203024" cy="1703891"/>
          </a:xfrm>
        </p:spPr>
        <p:txBody>
          <a:bodyPr/>
          <a:lstStyle/>
          <a:p>
            <a:endParaRPr lang="en-NZ" sz="2800"/>
          </a:p>
          <a:p>
            <a:r>
              <a:rPr lang="en-NZ" sz="2800"/>
              <a:t>Lead: Government Procurement and Property, Ministry of Business, Innovation and Employment</a:t>
            </a:r>
          </a:p>
        </p:txBody>
      </p:sp>
    </p:spTree>
    <p:extLst>
      <p:ext uri="{BB962C8B-B14F-4D97-AF65-F5344CB8AC3E}">
        <p14:creationId xmlns:p14="http://schemas.microsoft.com/office/powerpoint/2010/main" val="700645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7">
            <a:extLst>
              <a:ext uri="{FF2B5EF4-FFF2-40B4-BE49-F238E27FC236}">
                <a16:creationId xmlns:a16="http://schemas.microsoft.com/office/drawing/2014/main" id="{793F6AB7-C8C2-ED37-0105-9EA6410CD5B2}"/>
              </a:ext>
            </a:extLst>
          </p:cNvPr>
          <p:cNvSpPr>
            <a:spLocks noGrp="1"/>
          </p:cNvSpPr>
          <p:nvPr>
            <p:ph type="body" idx="1"/>
          </p:nvPr>
        </p:nvSpPr>
        <p:spPr>
          <a:xfrm>
            <a:off x="686196" y="1634837"/>
            <a:ext cx="8962900" cy="1794164"/>
          </a:xfrm>
        </p:spPr>
        <p:txBody>
          <a:bodyPr/>
          <a:lstStyle/>
          <a:p>
            <a:r>
              <a:rPr lang="en-NZ" b="1" dirty="0">
                <a:solidFill>
                  <a:srgbClr val="002060"/>
                </a:solidFill>
              </a:rPr>
              <a:t>Commitment Description: </a:t>
            </a:r>
          </a:p>
          <a:p>
            <a:r>
              <a:rPr lang="en-NZ" sz="1463" dirty="0">
                <a:solidFill>
                  <a:srgbClr val="002060"/>
                </a:solidFill>
              </a:rPr>
              <a:t>Improve the transparency of government sourcing activity and establish practices to better support capturing and sharing procurement information through:</a:t>
            </a:r>
          </a:p>
          <a:p>
            <a:pPr marL="285750" indent="-285750">
              <a:buFont typeface="Arial" panose="020B0604020202020204" pitchFamily="34" charset="0"/>
              <a:buChar char="•"/>
            </a:pPr>
            <a:r>
              <a:rPr lang="en-NZ" sz="1463" dirty="0">
                <a:solidFill>
                  <a:srgbClr val="002060"/>
                </a:solidFill>
              </a:rPr>
              <a:t>Making improvements to Government Electronic Tender Services (GETS) to better capture spend data in line with publication requirements under the Government Procurement Rules.</a:t>
            </a:r>
          </a:p>
          <a:p>
            <a:pPr marL="285750" indent="-285750">
              <a:buFont typeface="Arial" panose="020B0604020202020204" pitchFamily="34" charset="0"/>
              <a:buChar char="•"/>
            </a:pPr>
            <a:r>
              <a:rPr lang="en-NZ" sz="1463" dirty="0">
                <a:solidFill>
                  <a:srgbClr val="002060"/>
                </a:solidFill>
              </a:rPr>
              <a:t>Developing the foundations of an integrated data system and future data management by establishing a data governance framework, reporting requirements and standards  that will enhance the visibility of procurement information and enable a comprehensive view of government expenditure.</a:t>
            </a:r>
          </a:p>
          <a:p>
            <a:pPr marL="285750" indent="-285750">
              <a:buFont typeface="Arial" panose="020B0604020202020204" pitchFamily="34" charset="0"/>
              <a:buChar char="•"/>
            </a:pPr>
            <a:r>
              <a:rPr lang="en-NZ" sz="1463" dirty="0">
                <a:solidFill>
                  <a:srgbClr val="002060"/>
                </a:solidFill>
              </a:rPr>
              <a:t>Developing a digital data platform to capture procurement information, in alignment with the Open Contracting Data Standard (OCDS).</a:t>
            </a:r>
          </a:p>
          <a:p>
            <a:endParaRPr lang="en-US" dirty="0">
              <a:solidFill>
                <a:srgbClr val="002060"/>
              </a:solidFill>
            </a:endParaRPr>
          </a:p>
        </p:txBody>
      </p:sp>
      <p:sp>
        <p:nvSpPr>
          <p:cNvPr id="3" name="Title 2">
            <a:extLst>
              <a:ext uri="{FF2B5EF4-FFF2-40B4-BE49-F238E27FC236}">
                <a16:creationId xmlns:a16="http://schemas.microsoft.com/office/drawing/2014/main" id="{5FB5BDB0-7614-7110-FBDB-AF5622598BA2}"/>
              </a:ext>
            </a:extLst>
          </p:cNvPr>
          <p:cNvSpPr>
            <a:spLocks noGrp="1"/>
          </p:cNvSpPr>
          <p:nvPr>
            <p:ph type="title"/>
          </p:nvPr>
        </p:nvSpPr>
        <p:spPr>
          <a:xfrm>
            <a:off x="675879" y="484910"/>
            <a:ext cx="8543925" cy="886690"/>
          </a:xfrm>
        </p:spPr>
        <p:txBody>
          <a:bodyPr/>
          <a:lstStyle/>
          <a:p>
            <a:r>
              <a:rPr lang="en-NZ" sz="3000" b="1">
                <a:solidFill>
                  <a:srgbClr val="002060"/>
                </a:solidFill>
                <a:effectLst>
                  <a:outerShdw blurRad="38100" dist="38100" dir="2700000" algn="tl">
                    <a:srgbClr val="000000">
                      <a:alpha val="43137"/>
                    </a:srgbClr>
                  </a:outerShdw>
                </a:effectLst>
              </a:rPr>
              <a:t>Commitment 6</a:t>
            </a:r>
          </a:p>
        </p:txBody>
      </p:sp>
    </p:spTree>
    <p:extLst>
      <p:ext uri="{BB962C8B-B14F-4D97-AF65-F5344CB8AC3E}">
        <p14:creationId xmlns:p14="http://schemas.microsoft.com/office/powerpoint/2010/main" val="865825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C21132-7A8E-42D6-BA34-13C37CF4A341}"/>
              </a:ext>
            </a:extLst>
          </p:cNvPr>
          <p:cNvSpPr>
            <a:spLocks noGrp="1"/>
          </p:cNvSpPr>
          <p:nvPr>
            <p:ph type="title"/>
          </p:nvPr>
        </p:nvSpPr>
        <p:spPr>
          <a:xfrm>
            <a:off x="554702" y="195183"/>
            <a:ext cx="8543925" cy="558799"/>
          </a:xfrm>
        </p:spPr>
        <p:txBody>
          <a:bodyPr/>
          <a:lstStyle/>
          <a:p>
            <a:r>
              <a:rPr lang="en-NZ" sz="3000" b="1">
                <a:solidFill>
                  <a:srgbClr val="002060"/>
                </a:solidFill>
                <a:effectLst>
                  <a:outerShdw blurRad="38100" dist="38100" dir="2700000" algn="tl">
                    <a:srgbClr val="000000">
                      <a:alpha val="43137"/>
                    </a:srgbClr>
                  </a:outerShdw>
                </a:effectLst>
              </a:rPr>
              <a:t>Commitment 6</a:t>
            </a:r>
          </a:p>
        </p:txBody>
      </p:sp>
      <p:sp>
        <p:nvSpPr>
          <p:cNvPr id="6" name="Text Placeholder 7">
            <a:extLst>
              <a:ext uri="{FF2B5EF4-FFF2-40B4-BE49-F238E27FC236}">
                <a16:creationId xmlns:a16="http://schemas.microsoft.com/office/drawing/2014/main" id="{FA269E40-05C0-1D82-0C3D-70FA2F51DBB3}"/>
              </a:ext>
            </a:extLst>
          </p:cNvPr>
          <p:cNvSpPr>
            <a:spLocks noGrp="1"/>
          </p:cNvSpPr>
          <p:nvPr>
            <p:ph type="body" idx="1"/>
          </p:nvPr>
        </p:nvSpPr>
        <p:spPr>
          <a:xfrm>
            <a:off x="554702" y="753982"/>
            <a:ext cx="8900016" cy="4393903"/>
          </a:xfrm>
        </p:spPr>
        <p:txBody>
          <a:bodyPr lIns="91440" tIns="45720" rIns="91440" bIns="45720" anchor="t"/>
          <a:lstStyle/>
          <a:p>
            <a:r>
              <a:rPr lang="en-NZ" b="1" dirty="0">
                <a:solidFill>
                  <a:srgbClr val="002060"/>
                </a:solidFill>
                <a:latin typeface="Source Sans Pro"/>
                <a:ea typeface="Source Sans Pro"/>
              </a:rPr>
              <a:t>Progress in 2024 </a:t>
            </a:r>
          </a:p>
          <a:p>
            <a:r>
              <a:rPr lang="en-US" sz="1463" dirty="0">
                <a:solidFill>
                  <a:srgbClr val="002060"/>
                </a:solidFill>
              </a:rPr>
              <a:t>GETS changes to improve compliance with publication requirements under the Rules include:</a:t>
            </a:r>
            <a:r>
              <a:rPr lang="en-NZ" sz="1463" dirty="0">
                <a:solidFill>
                  <a:srgbClr val="002060"/>
                </a:solidFill>
              </a:rPr>
              <a:t> </a:t>
            </a:r>
          </a:p>
          <a:p>
            <a:pPr marL="285750" indent="-285750">
              <a:buFont typeface="Arial" panose="020B0604020202020204" pitchFamily="34" charset="0"/>
              <a:buChar char="•"/>
            </a:pPr>
            <a:r>
              <a:rPr lang="en-US" sz="1463" dirty="0">
                <a:solidFill>
                  <a:srgbClr val="002060"/>
                </a:solidFill>
              </a:rPr>
              <a:t>changes to GETS to improve capture of supplier </a:t>
            </a:r>
            <a:r>
              <a:rPr lang="en-US" sz="1463" dirty="0" err="1">
                <a:solidFill>
                  <a:srgbClr val="002060"/>
                </a:solidFill>
              </a:rPr>
              <a:t>organisation</a:t>
            </a:r>
            <a:r>
              <a:rPr lang="en-US" sz="1463" dirty="0">
                <a:solidFill>
                  <a:srgbClr val="002060"/>
                </a:solidFill>
              </a:rPr>
              <a:t> information; </a:t>
            </a:r>
          </a:p>
          <a:p>
            <a:pPr marL="285750" indent="-285750">
              <a:buFont typeface="Arial" panose="020B0604020202020204" pitchFamily="34" charset="0"/>
              <a:buChar char="•"/>
            </a:pPr>
            <a:r>
              <a:rPr lang="en-US" sz="1463" dirty="0">
                <a:solidFill>
                  <a:srgbClr val="002060"/>
                </a:solidFill>
              </a:rPr>
              <a:t>user interface manual response dialogue changes to GETS; and </a:t>
            </a:r>
          </a:p>
          <a:p>
            <a:pPr marL="285750" indent="-285750">
              <a:buFont typeface="Arial" panose="020B0604020202020204" pitchFamily="34" charset="0"/>
              <a:buChar char="•"/>
            </a:pPr>
            <a:r>
              <a:rPr lang="en-US" sz="1463" dirty="0">
                <a:solidFill>
                  <a:srgbClr val="002060"/>
                </a:solidFill>
              </a:rPr>
              <a:t>currently undertaking changes to implement mandatory responses for tender.</a:t>
            </a:r>
          </a:p>
          <a:p>
            <a:r>
              <a:rPr lang="en-US" sz="1463" dirty="0">
                <a:solidFill>
                  <a:srgbClr val="002060"/>
                </a:solidFill>
              </a:rPr>
              <a:t>Developing a digital data Procurement platform:</a:t>
            </a:r>
          </a:p>
          <a:p>
            <a:pPr marL="285750" indent="-285750">
              <a:buFont typeface="Arial" panose="020B0604020202020204" pitchFamily="34" charset="0"/>
              <a:buChar char="•"/>
            </a:pPr>
            <a:r>
              <a:rPr lang="en-US" sz="1463" dirty="0">
                <a:solidFill>
                  <a:srgbClr val="002060"/>
                </a:solidFill>
              </a:rPr>
              <a:t>user experience testing being carried out on “Ready Buy” (guided buying module), with internal and external audiences;</a:t>
            </a:r>
          </a:p>
          <a:p>
            <a:pPr marL="285750" indent="-285750">
              <a:buFont typeface="Arial" panose="020B0604020202020204" pitchFamily="34" charset="0"/>
              <a:buChar char="•"/>
            </a:pPr>
            <a:r>
              <a:rPr lang="en-US" sz="1450" dirty="0">
                <a:solidFill>
                  <a:srgbClr val="002060"/>
                </a:solidFill>
                <a:latin typeface="Source Sans Pro"/>
                <a:ea typeface="Source Sans Pro"/>
              </a:rPr>
              <a:t>functional testing continues on Procurement Platform SaaS solution, upon which user acceptance testing can commence.</a:t>
            </a:r>
            <a:endParaRPr lang="en-NZ" sz="1450" dirty="0">
              <a:solidFill>
                <a:srgbClr val="002060"/>
              </a:solidFill>
              <a:latin typeface="Source Sans Pro"/>
              <a:ea typeface="Source Sans Pro"/>
            </a:endParaRPr>
          </a:p>
          <a:p>
            <a:pPr>
              <a:lnSpc>
                <a:spcPct val="116000"/>
              </a:lnSpc>
              <a:spcAft>
                <a:spcPts val="800"/>
              </a:spcAft>
            </a:pPr>
            <a:endParaRPr lang="en-NZ" sz="1463" dirty="0">
              <a:solidFill>
                <a:srgbClr val="002060"/>
              </a:solidFill>
            </a:endParaRPr>
          </a:p>
          <a:p>
            <a:pPr lvl="0"/>
            <a:endParaRPr lang="en-NZ" sz="1463" dirty="0">
              <a:solidFill>
                <a:srgbClr val="002060"/>
              </a:solidFill>
            </a:endParaRPr>
          </a:p>
          <a:p>
            <a:pPr marL="285750" lvl="0" indent="-285750">
              <a:buFont typeface="Arial" panose="020B0604020202020204" pitchFamily="34" charset="0"/>
              <a:buChar char="•"/>
            </a:pPr>
            <a:endParaRPr lang="en-NZ" dirty="0">
              <a:solidFill>
                <a:srgbClr val="002060"/>
              </a:solidFill>
            </a:endParaRPr>
          </a:p>
          <a:p>
            <a:pPr lvl="0"/>
            <a:endParaRPr lang="en-NZ" dirty="0">
              <a:solidFill>
                <a:srgbClr val="002060"/>
              </a:solidFill>
            </a:endParaRPr>
          </a:p>
          <a:p>
            <a:pPr marL="285750" lvl="0" indent="-285750">
              <a:buFont typeface="Arial" panose="020B0604020202020204" pitchFamily="34" charset="0"/>
              <a:buChar char="•"/>
            </a:pPr>
            <a:endParaRPr lang="en-NZ" dirty="0">
              <a:solidFill>
                <a:srgbClr val="002060"/>
              </a:solidFill>
            </a:endParaRPr>
          </a:p>
          <a:p>
            <a:pPr marL="285750" lvl="0" indent="-285750">
              <a:buFont typeface="Arial" panose="020B0604020202020204" pitchFamily="34" charset="0"/>
              <a:buChar char="•"/>
            </a:pPr>
            <a:endParaRPr lang="en-NZ" dirty="0">
              <a:solidFill>
                <a:srgbClr val="002060"/>
              </a:solidFill>
            </a:endParaRPr>
          </a:p>
          <a:p>
            <a:pPr marL="285750" lvl="0" indent="-285750">
              <a:buFont typeface="Arial" panose="020B0604020202020204" pitchFamily="34" charset="0"/>
              <a:buChar char="•"/>
            </a:pPr>
            <a:endParaRPr lang="en-NZ" dirty="0">
              <a:solidFill>
                <a:srgbClr val="002060"/>
              </a:solidFill>
            </a:endParaRPr>
          </a:p>
          <a:p>
            <a:endParaRPr lang="en-NZ" dirty="0"/>
          </a:p>
        </p:txBody>
      </p:sp>
      <p:sp>
        <p:nvSpPr>
          <p:cNvPr id="7" name="Text Placeholder 7">
            <a:extLst>
              <a:ext uri="{FF2B5EF4-FFF2-40B4-BE49-F238E27FC236}">
                <a16:creationId xmlns:a16="http://schemas.microsoft.com/office/drawing/2014/main" id="{6CE19877-0AF4-A476-A343-9BCDF1EA1F2C}"/>
              </a:ext>
            </a:extLst>
          </p:cNvPr>
          <p:cNvSpPr txBox="1">
            <a:spLocks/>
          </p:cNvSpPr>
          <p:nvPr/>
        </p:nvSpPr>
        <p:spPr>
          <a:xfrm>
            <a:off x="707102" y="3714511"/>
            <a:ext cx="7539760" cy="1259271"/>
          </a:xfrm>
          <a:prstGeom prst="rect">
            <a:avLst/>
          </a:prstGeom>
        </p:spPr>
        <p:txBody>
          <a:bodyPr/>
          <a:lstStyle>
            <a:lvl1pPr marL="0" indent="0" algn="l" defTabSz="914354" rtl="0" eaLnBrk="1" latinLnBrk="0" hangingPunct="1">
              <a:lnSpc>
                <a:spcPct val="90000"/>
              </a:lnSpc>
              <a:spcBef>
                <a:spcPts val="1000"/>
              </a:spcBef>
              <a:buFont typeface="Arial" panose="020B0604020202020204" pitchFamily="34" charset="0"/>
              <a:buNone/>
              <a:defRPr sz="1800" kern="1200">
                <a:solidFill>
                  <a:schemeClr val="tx1">
                    <a:lumMod val="85000"/>
                    <a:lumOff val="15000"/>
                  </a:schemeClr>
                </a:solidFill>
                <a:latin typeface="Source Sans Pro" panose="020B0503030403020204" pitchFamily="34" charset="0"/>
                <a:ea typeface="Source Sans Pro" panose="020B0503030403020204" pitchFamily="34" charset="0"/>
                <a:cs typeface="+mn-cs"/>
              </a:defRPr>
            </a:lvl1pPr>
            <a:lvl2pPr marL="457178" indent="0" algn="l" defTabSz="914354"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354" indent="0" algn="l" defTabSz="914354"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532"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709"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5886"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062"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240"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418"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NZ">
              <a:latin typeface="Calibri" panose="020F0502020204030204" pitchFamily="34" charset="0"/>
            </a:endParaRPr>
          </a:p>
        </p:txBody>
      </p:sp>
      <p:sp>
        <p:nvSpPr>
          <p:cNvPr id="9" name="Text Placeholder 7">
            <a:extLst>
              <a:ext uri="{FF2B5EF4-FFF2-40B4-BE49-F238E27FC236}">
                <a16:creationId xmlns:a16="http://schemas.microsoft.com/office/drawing/2014/main" id="{E39531E6-82FF-D97B-A549-CBF6A238BBD6}"/>
              </a:ext>
            </a:extLst>
          </p:cNvPr>
          <p:cNvSpPr txBox="1">
            <a:spLocks/>
          </p:cNvSpPr>
          <p:nvPr/>
        </p:nvSpPr>
        <p:spPr>
          <a:xfrm>
            <a:off x="707103" y="3823855"/>
            <a:ext cx="8391524" cy="249381"/>
          </a:xfrm>
          <a:prstGeom prst="rect">
            <a:avLst/>
          </a:prstGeom>
        </p:spPr>
        <p:txBody>
          <a:bodyPr/>
          <a:lstStyle>
            <a:lvl1pPr marL="0" indent="0" algn="l" defTabSz="914354" rtl="0" eaLnBrk="1" latinLnBrk="0" hangingPunct="1">
              <a:lnSpc>
                <a:spcPct val="90000"/>
              </a:lnSpc>
              <a:spcBef>
                <a:spcPts val="1000"/>
              </a:spcBef>
              <a:buFont typeface="Arial" panose="020B0604020202020204" pitchFamily="34" charset="0"/>
              <a:buNone/>
              <a:defRPr sz="1800" kern="1200">
                <a:solidFill>
                  <a:schemeClr val="tx1">
                    <a:lumMod val="85000"/>
                    <a:lumOff val="15000"/>
                  </a:schemeClr>
                </a:solidFill>
                <a:latin typeface="Source Sans Pro" panose="020B0503030403020204" pitchFamily="34" charset="0"/>
                <a:ea typeface="Source Sans Pro" panose="020B0503030403020204" pitchFamily="34" charset="0"/>
                <a:cs typeface="+mn-cs"/>
              </a:defRPr>
            </a:lvl1pPr>
            <a:lvl2pPr marL="457178" indent="0" algn="l" defTabSz="914354"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354" indent="0" algn="l" defTabSz="914354"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532"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709"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5886"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062"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240"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418"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NZ">
              <a:solidFill>
                <a:srgbClr val="002060"/>
              </a:solidFill>
            </a:endParaRPr>
          </a:p>
        </p:txBody>
      </p:sp>
      <p:sp>
        <p:nvSpPr>
          <p:cNvPr id="10" name="Text Placeholder 7">
            <a:extLst>
              <a:ext uri="{FF2B5EF4-FFF2-40B4-BE49-F238E27FC236}">
                <a16:creationId xmlns:a16="http://schemas.microsoft.com/office/drawing/2014/main" id="{2A8368E6-7CE2-A2F6-FA21-3951996F1FC3}"/>
              </a:ext>
            </a:extLst>
          </p:cNvPr>
          <p:cNvSpPr txBox="1">
            <a:spLocks/>
          </p:cNvSpPr>
          <p:nvPr/>
        </p:nvSpPr>
        <p:spPr>
          <a:xfrm>
            <a:off x="620567" y="3823855"/>
            <a:ext cx="8900016" cy="1882830"/>
          </a:xfrm>
          <a:prstGeom prst="rect">
            <a:avLst/>
          </a:prstGeom>
        </p:spPr>
        <p:txBody>
          <a:bodyPr/>
          <a:lstStyle>
            <a:lvl1pPr marL="0" indent="0" algn="l" defTabSz="914354" rtl="0" eaLnBrk="1" latinLnBrk="0" hangingPunct="1">
              <a:lnSpc>
                <a:spcPct val="90000"/>
              </a:lnSpc>
              <a:spcBef>
                <a:spcPts val="1000"/>
              </a:spcBef>
              <a:buFont typeface="Arial" panose="020B0604020202020204" pitchFamily="34" charset="0"/>
              <a:buNone/>
              <a:defRPr sz="1800" kern="1200">
                <a:solidFill>
                  <a:schemeClr val="tx1">
                    <a:lumMod val="85000"/>
                    <a:lumOff val="15000"/>
                  </a:schemeClr>
                </a:solidFill>
                <a:latin typeface="Source Sans Pro" panose="020B0503030403020204" pitchFamily="34" charset="0"/>
                <a:ea typeface="Source Sans Pro" panose="020B0503030403020204" pitchFamily="34" charset="0"/>
                <a:cs typeface="+mn-cs"/>
              </a:defRPr>
            </a:lvl1pPr>
            <a:lvl2pPr marL="457178" indent="0" algn="l" defTabSz="914354"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354" indent="0" algn="l" defTabSz="914354"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532"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709"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5886"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062"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240"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418"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spcAft>
                <a:spcPts val="800"/>
              </a:spcAft>
            </a:pPr>
            <a:r>
              <a:rPr lang="en-NZ" sz="1463" dirty="0">
                <a:solidFill>
                  <a:srgbClr val="002060"/>
                </a:solidFill>
              </a:rPr>
              <a:t>Work on f</a:t>
            </a:r>
            <a:r>
              <a:rPr lang="en-US" sz="1463" dirty="0" err="1">
                <a:solidFill>
                  <a:srgbClr val="002060"/>
                </a:solidFill>
              </a:rPr>
              <a:t>oundations</a:t>
            </a:r>
            <a:r>
              <a:rPr lang="en-US" sz="1463" dirty="0">
                <a:solidFill>
                  <a:srgbClr val="002060"/>
                </a:solidFill>
              </a:rPr>
              <a:t> for the integrated data systems work has involved:</a:t>
            </a:r>
          </a:p>
          <a:p>
            <a:pPr marL="285750" indent="-285750">
              <a:spcAft>
                <a:spcPts val="800"/>
              </a:spcAft>
              <a:buFont typeface="Arial" panose="020B0604020202020204" pitchFamily="34" charset="0"/>
              <a:buChar char="•"/>
            </a:pPr>
            <a:r>
              <a:rPr lang="en-US" sz="1463" dirty="0">
                <a:solidFill>
                  <a:srgbClr val="002060"/>
                </a:solidFill>
              </a:rPr>
              <a:t>completing the mapping of an approach for transforming current services into an integrated system and the design and approval of the Data integration plan;</a:t>
            </a:r>
          </a:p>
          <a:p>
            <a:pPr marL="285750" indent="-285750">
              <a:spcAft>
                <a:spcPts val="800"/>
              </a:spcAft>
              <a:buFont typeface="Arial" panose="020B0604020202020204" pitchFamily="34" charset="0"/>
              <a:buChar char="•"/>
            </a:pPr>
            <a:r>
              <a:rPr lang="en-NZ" sz="1463" dirty="0">
                <a:solidFill>
                  <a:srgbClr val="002060"/>
                </a:solidFill>
              </a:rPr>
              <a:t>completing mapping on current datasets and moving into delivery of the integrated procurement data, to be used to analyse and evaluate procurement performance.</a:t>
            </a:r>
          </a:p>
          <a:p>
            <a:pPr>
              <a:spcAft>
                <a:spcPts val="800"/>
              </a:spcAft>
            </a:pPr>
            <a:endParaRPr lang="en-NZ" dirty="0">
              <a:solidFill>
                <a:srgbClr val="002060"/>
              </a:solidFill>
            </a:endParaRPr>
          </a:p>
          <a:p>
            <a:endParaRPr lang="en-NZ" dirty="0"/>
          </a:p>
        </p:txBody>
      </p:sp>
    </p:spTree>
    <p:extLst>
      <p:ext uri="{BB962C8B-B14F-4D97-AF65-F5344CB8AC3E}">
        <p14:creationId xmlns:p14="http://schemas.microsoft.com/office/powerpoint/2010/main" val="2376834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7D911-9575-DE2E-855F-A8664D925ED1}"/>
              </a:ext>
            </a:extLst>
          </p:cNvPr>
          <p:cNvSpPr>
            <a:spLocks noGrp="1"/>
          </p:cNvSpPr>
          <p:nvPr>
            <p:ph type="title"/>
          </p:nvPr>
        </p:nvSpPr>
        <p:spPr>
          <a:xfrm>
            <a:off x="675879" y="526814"/>
            <a:ext cx="8543925" cy="830931"/>
          </a:xfrm>
        </p:spPr>
        <p:txBody>
          <a:bodyPr/>
          <a:lstStyle/>
          <a:p>
            <a:r>
              <a:rPr lang="en-NZ" sz="3600" b="1">
                <a:solidFill>
                  <a:srgbClr val="002060"/>
                </a:solidFill>
                <a:effectLst>
                  <a:outerShdw blurRad="38100" dist="38100" dir="2700000" algn="tl">
                    <a:srgbClr val="000000">
                      <a:alpha val="43137"/>
                    </a:srgbClr>
                  </a:outerShdw>
                </a:effectLst>
              </a:rPr>
              <a:t>Commitment 6</a:t>
            </a:r>
            <a:endParaRPr lang="en-NZ"/>
          </a:p>
        </p:txBody>
      </p:sp>
      <p:sp>
        <p:nvSpPr>
          <p:cNvPr id="3" name="Text Placeholder 2">
            <a:extLst>
              <a:ext uri="{FF2B5EF4-FFF2-40B4-BE49-F238E27FC236}">
                <a16:creationId xmlns:a16="http://schemas.microsoft.com/office/drawing/2014/main" id="{CBEB021D-94A2-FEB9-A5D4-32ACE0211203}"/>
              </a:ext>
            </a:extLst>
          </p:cNvPr>
          <p:cNvSpPr>
            <a:spLocks noGrp="1"/>
          </p:cNvSpPr>
          <p:nvPr>
            <p:ph type="body" idx="1"/>
          </p:nvPr>
        </p:nvSpPr>
        <p:spPr>
          <a:xfrm>
            <a:off x="675879" y="2743200"/>
            <a:ext cx="8543925" cy="2604977"/>
          </a:xfrm>
        </p:spPr>
        <p:txBody>
          <a:bodyPr/>
          <a:lstStyle/>
          <a:p>
            <a:r>
              <a:rPr lang="en-NZ" b="1" dirty="0">
                <a:solidFill>
                  <a:srgbClr val="002060"/>
                </a:solidFill>
              </a:rPr>
              <a:t>Next steps</a:t>
            </a:r>
          </a:p>
          <a:p>
            <a:pPr marL="285750" indent="-285750">
              <a:buFont typeface="Arial" panose="020B0604020202020204" pitchFamily="34" charset="0"/>
              <a:buChar char="•"/>
            </a:pPr>
            <a:r>
              <a:rPr lang="en-NZ" sz="1463" dirty="0">
                <a:solidFill>
                  <a:srgbClr val="002060"/>
                </a:solidFill>
              </a:rPr>
              <a:t>Establish integrations with source data systems and MBIE’s Cloud Data Platform.</a:t>
            </a:r>
          </a:p>
          <a:p>
            <a:pPr marL="285750" indent="-285750">
              <a:buFont typeface="Arial" panose="020B0604020202020204" pitchFamily="34" charset="0"/>
              <a:buChar char="•"/>
            </a:pPr>
            <a:r>
              <a:rPr lang="en-NZ" sz="1463" dirty="0">
                <a:solidFill>
                  <a:srgbClr val="002060"/>
                </a:solidFill>
              </a:rPr>
              <a:t>Work progresses on publishing fit-for-purpose data dashboards for agency &amp; public use.</a:t>
            </a:r>
          </a:p>
          <a:p>
            <a:pPr marL="285750" indent="-285750">
              <a:buFont typeface="Arial" panose="020B0604020202020204" pitchFamily="34" charset="0"/>
              <a:buChar char="•"/>
            </a:pPr>
            <a:r>
              <a:rPr lang="en-NZ" sz="1463" dirty="0">
                <a:solidFill>
                  <a:srgbClr val="002060"/>
                </a:solidFill>
              </a:rPr>
              <a:t>Milestone measures for laying the foundations for integrated data system capability are slated to be completed by February 2025 in the Action plan and are currently on track.</a:t>
            </a:r>
          </a:p>
          <a:p>
            <a:pPr marL="285750" indent="-285750">
              <a:buFont typeface="Arial" panose="020B0604020202020204" pitchFamily="34" charset="0"/>
              <a:buChar char="•"/>
            </a:pPr>
            <a:endParaRPr lang="en-NZ" dirty="0">
              <a:solidFill>
                <a:srgbClr val="002060"/>
              </a:solidFill>
              <a:latin typeface="+mn-lt"/>
              <a:ea typeface="+mn-ea"/>
            </a:endParaRPr>
          </a:p>
        </p:txBody>
      </p:sp>
      <p:sp>
        <p:nvSpPr>
          <p:cNvPr id="5" name="TextBox 4">
            <a:extLst>
              <a:ext uri="{FF2B5EF4-FFF2-40B4-BE49-F238E27FC236}">
                <a16:creationId xmlns:a16="http://schemas.microsoft.com/office/drawing/2014/main" id="{00CC7B94-D0E5-2D12-8100-E3E568461164}"/>
              </a:ext>
            </a:extLst>
          </p:cNvPr>
          <p:cNvSpPr txBox="1"/>
          <p:nvPr/>
        </p:nvSpPr>
        <p:spPr>
          <a:xfrm>
            <a:off x="686196" y="1620982"/>
            <a:ext cx="8533608" cy="819583"/>
          </a:xfrm>
          <a:prstGeom prst="rect">
            <a:avLst/>
          </a:prstGeom>
          <a:noFill/>
        </p:spPr>
        <p:txBody>
          <a:bodyPr wrap="square">
            <a:spAutoFit/>
          </a:bodyPr>
          <a:lstStyle/>
          <a:p>
            <a:r>
              <a:rPr lang="en-NZ" b="1" dirty="0">
                <a:solidFill>
                  <a:srgbClr val="002060"/>
                </a:solidFill>
              </a:rPr>
              <a:t>Challenges</a:t>
            </a:r>
          </a:p>
          <a:p>
            <a:pPr marL="285750" indent="-285750">
              <a:buFont typeface="Arial" panose="020B0604020202020204" pitchFamily="34" charset="0"/>
              <a:buChar char="•"/>
            </a:pPr>
            <a:r>
              <a:rPr lang="en-NZ" sz="1463" dirty="0">
                <a:solidFill>
                  <a:srgbClr val="002060"/>
                </a:solidFill>
                <a:latin typeface="Calibri" panose="020F0502020204030204" pitchFamily="34" charset="0"/>
                <a:ea typeface="Source Sans Pro" panose="020B0503030403020204" pitchFamily="34" charset="0"/>
              </a:rPr>
              <a:t>D</a:t>
            </a:r>
            <a:r>
              <a:rPr lang="en-NZ" sz="1463" dirty="0">
                <a:solidFill>
                  <a:srgbClr val="002060"/>
                </a:solidFill>
                <a:latin typeface="Source Sans Pro" panose="020B0503030403020204" pitchFamily="34" charset="0"/>
                <a:ea typeface="Source Sans Pro" panose="020B0503030403020204" pitchFamily="34" charset="0"/>
              </a:rPr>
              <a:t>ata collected in silos, data Standards, data availability, using different systems, quality of data and indiscriminate data collation</a:t>
            </a:r>
          </a:p>
        </p:txBody>
      </p:sp>
    </p:spTree>
    <p:extLst>
      <p:ext uri="{BB962C8B-B14F-4D97-AF65-F5344CB8AC3E}">
        <p14:creationId xmlns:p14="http://schemas.microsoft.com/office/powerpoint/2010/main" val="2103419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CA8F3-1E97-AB18-8C3D-4F4AE7D0C230}"/>
              </a:ext>
            </a:extLst>
          </p:cNvPr>
          <p:cNvSpPr>
            <a:spLocks noGrp="1"/>
          </p:cNvSpPr>
          <p:nvPr>
            <p:ph type="title"/>
          </p:nvPr>
        </p:nvSpPr>
        <p:spPr>
          <a:xfrm>
            <a:off x="1282535" y="632798"/>
            <a:ext cx="7368949" cy="982245"/>
          </a:xfrm>
        </p:spPr>
        <p:txBody>
          <a:bodyPr/>
          <a:lstStyle/>
          <a:p>
            <a:r>
              <a:rPr lang="en-NZ"/>
              <a:t>Commitment Seven - Strengthen Scrutiny of OIA exemption clauses</a:t>
            </a:r>
          </a:p>
        </p:txBody>
      </p:sp>
      <p:sp>
        <p:nvSpPr>
          <p:cNvPr id="3" name="Text Placeholder 2">
            <a:extLst>
              <a:ext uri="{FF2B5EF4-FFF2-40B4-BE49-F238E27FC236}">
                <a16:creationId xmlns:a16="http://schemas.microsoft.com/office/drawing/2014/main" id="{5E157A84-3763-B079-0279-3CECDF6363AC}"/>
              </a:ext>
            </a:extLst>
          </p:cNvPr>
          <p:cNvSpPr>
            <a:spLocks noGrp="1"/>
          </p:cNvSpPr>
          <p:nvPr>
            <p:ph type="body" idx="1"/>
          </p:nvPr>
        </p:nvSpPr>
        <p:spPr>
          <a:xfrm>
            <a:off x="1282535" y="2025403"/>
            <a:ext cx="7175005" cy="1103086"/>
          </a:xfrm>
        </p:spPr>
        <p:txBody>
          <a:bodyPr/>
          <a:lstStyle/>
          <a:p>
            <a:r>
              <a:rPr lang="en-NZ" sz="2800"/>
              <a:t>Lead: Democracy and Open Government  Policy, Ministry of Justice</a:t>
            </a:r>
          </a:p>
        </p:txBody>
      </p:sp>
    </p:spTree>
    <p:extLst>
      <p:ext uri="{BB962C8B-B14F-4D97-AF65-F5344CB8AC3E}">
        <p14:creationId xmlns:p14="http://schemas.microsoft.com/office/powerpoint/2010/main" val="3892791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CA8F3-1E97-AB18-8C3D-4F4AE7D0C230}"/>
              </a:ext>
            </a:extLst>
          </p:cNvPr>
          <p:cNvSpPr>
            <a:spLocks noGrp="1"/>
          </p:cNvSpPr>
          <p:nvPr>
            <p:ph type="title"/>
          </p:nvPr>
        </p:nvSpPr>
        <p:spPr>
          <a:xfrm>
            <a:off x="1282535" y="632799"/>
            <a:ext cx="7368949" cy="1223710"/>
          </a:xfrm>
        </p:spPr>
        <p:txBody>
          <a:bodyPr/>
          <a:lstStyle/>
          <a:p>
            <a:r>
              <a:rPr lang="en-NZ"/>
              <a:t>Commitment  1 – Adopt a Community Engagement Tool</a:t>
            </a:r>
          </a:p>
        </p:txBody>
      </p:sp>
      <p:sp>
        <p:nvSpPr>
          <p:cNvPr id="3" name="Text Placeholder 2">
            <a:extLst>
              <a:ext uri="{FF2B5EF4-FFF2-40B4-BE49-F238E27FC236}">
                <a16:creationId xmlns:a16="http://schemas.microsoft.com/office/drawing/2014/main" id="{5E157A84-3763-B079-0279-3CECDF6363AC}"/>
              </a:ext>
            </a:extLst>
          </p:cNvPr>
          <p:cNvSpPr>
            <a:spLocks noGrp="1"/>
          </p:cNvSpPr>
          <p:nvPr>
            <p:ph type="body" idx="1"/>
          </p:nvPr>
        </p:nvSpPr>
        <p:spPr>
          <a:xfrm>
            <a:off x="1448459" y="2025403"/>
            <a:ext cx="7009081" cy="1103086"/>
          </a:xfrm>
        </p:spPr>
        <p:txBody>
          <a:bodyPr/>
          <a:lstStyle/>
          <a:p>
            <a:r>
              <a:rPr lang="en-NZ" sz="2800"/>
              <a:t>Lead Agency: Te Kawa </a:t>
            </a:r>
            <a:r>
              <a:rPr lang="en-NZ" sz="2800" err="1"/>
              <a:t>Maataho</a:t>
            </a:r>
            <a:r>
              <a:rPr lang="en-NZ" sz="2800"/>
              <a:t>  Public Service Commission</a:t>
            </a:r>
          </a:p>
        </p:txBody>
      </p:sp>
    </p:spTree>
    <p:extLst>
      <p:ext uri="{BB962C8B-B14F-4D97-AF65-F5344CB8AC3E}">
        <p14:creationId xmlns:p14="http://schemas.microsoft.com/office/powerpoint/2010/main" val="394700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C21132-7A8E-42D6-BA34-13C37CF4A341}"/>
              </a:ext>
            </a:extLst>
          </p:cNvPr>
          <p:cNvSpPr>
            <a:spLocks noGrp="1"/>
          </p:cNvSpPr>
          <p:nvPr>
            <p:ph type="title"/>
          </p:nvPr>
        </p:nvSpPr>
        <p:spPr>
          <a:xfrm>
            <a:off x="350516" y="908375"/>
            <a:ext cx="8543925" cy="558799"/>
          </a:xfrm>
        </p:spPr>
        <p:txBody>
          <a:bodyPr/>
          <a:lstStyle/>
          <a:p>
            <a:r>
              <a:rPr lang="en-NZ" sz="3000" b="1">
                <a:solidFill>
                  <a:srgbClr val="002060"/>
                </a:solidFill>
              </a:rPr>
              <a:t>Commitment </a:t>
            </a:r>
            <a:r>
              <a:rPr lang="en-NZ" sz="3000" b="1">
                <a:solidFill>
                  <a:srgbClr val="002060"/>
                </a:solidFill>
                <a:cs typeface="+mn-cs"/>
              </a:rPr>
              <a:t>7</a:t>
            </a:r>
            <a:br>
              <a:rPr lang="en-NZ" sz="1800">
                <a:effectLst/>
                <a:latin typeface="Calibri" panose="020F0502020204030204" pitchFamily="34" charset="0"/>
                <a:ea typeface="Calibri" panose="020F0502020204030204" pitchFamily="34" charset="0"/>
                <a:cs typeface="Times New Roman" panose="02020603050405020304" pitchFamily="18" charset="0"/>
              </a:rPr>
            </a:br>
            <a:endParaRPr lang="en-NZ" sz="3000" b="1">
              <a:solidFill>
                <a:srgbClr val="002060"/>
              </a:solidFill>
              <a:effectLst>
                <a:outerShdw blurRad="38100" dist="38100" dir="2700000" algn="tl">
                  <a:srgbClr val="000000">
                    <a:alpha val="43137"/>
                  </a:srgbClr>
                </a:outerShdw>
              </a:effectLst>
            </a:endParaRPr>
          </a:p>
        </p:txBody>
      </p:sp>
      <p:sp>
        <p:nvSpPr>
          <p:cNvPr id="6" name="Text Placeholder 7">
            <a:extLst>
              <a:ext uri="{FF2B5EF4-FFF2-40B4-BE49-F238E27FC236}">
                <a16:creationId xmlns:a16="http://schemas.microsoft.com/office/drawing/2014/main" id="{5F40DBC2-D5E7-219B-F3EB-A773C7173665}"/>
              </a:ext>
            </a:extLst>
          </p:cNvPr>
          <p:cNvSpPr>
            <a:spLocks noGrp="1"/>
          </p:cNvSpPr>
          <p:nvPr>
            <p:ph type="body" idx="1"/>
          </p:nvPr>
        </p:nvSpPr>
        <p:spPr>
          <a:xfrm>
            <a:off x="502992" y="1314322"/>
            <a:ext cx="8900016" cy="1290334"/>
          </a:xfrm>
        </p:spPr>
        <p:txBody>
          <a:bodyPr lIns="91440" tIns="45720" rIns="91440" bIns="45720" anchor="t"/>
          <a:lstStyle/>
          <a:p>
            <a:r>
              <a:rPr lang="en-NZ" b="1" dirty="0">
                <a:solidFill>
                  <a:srgbClr val="002060"/>
                </a:solidFill>
              </a:rPr>
              <a:t>Commitment Description </a:t>
            </a:r>
            <a:endParaRPr lang="en-NZ" dirty="0">
              <a:latin typeface="Calibri" panose="020F0502020204030204" pitchFamily="34" charset="0"/>
            </a:endParaRPr>
          </a:p>
          <a:p>
            <a:r>
              <a:rPr lang="en-NZ" sz="1463" dirty="0">
                <a:solidFill>
                  <a:srgbClr val="002060"/>
                </a:solidFill>
              </a:rPr>
              <a:t>To strengthen the scrutiny of legislative clauses that propose to override the disclosure requirements of the Official Information Act 1982. This work has the potential to support policy makers, increase transparency and support good regulatory stewardship.</a:t>
            </a:r>
          </a:p>
          <a:p>
            <a:r>
              <a:rPr lang="en-NZ" dirty="0">
                <a:latin typeface="Calibri" panose="020F0502020204030204" pitchFamily="34" charset="0"/>
              </a:rPr>
              <a:t>	</a:t>
            </a:r>
          </a:p>
          <a:p>
            <a:endParaRPr lang="en-NZ" dirty="0"/>
          </a:p>
        </p:txBody>
      </p:sp>
      <p:sp>
        <p:nvSpPr>
          <p:cNvPr id="7" name="Text Placeholder 7">
            <a:extLst>
              <a:ext uri="{FF2B5EF4-FFF2-40B4-BE49-F238E27FC236}">
                <a16:creationId xmlns:a16="http://schemas.microsoft.com/office/drawing/2014/main" id="{9B00AEA4-497B-510D-DCA3-0D3889BCC73E}"/>
              </a:ext>
            </a:extLst>
          </p:cNvPr>
          <p:cNvSpPr txBox="1">
            <a:spLocks/>
          </p:cNvSpPr>
          <p:nvPr/>
        </p:nvSpPr>
        <p:spPr>
          <a:xfrm>
            <a:off x="502992" y="2604656"/>
            <a:ext cx="8900016" cy="3048087"/>
          </a:xfrm>
          <a:prstGeom prst="rect">
            <a:avLst/>
          </a:prstGeom>
        </p:spPr>
        <p:txBody>
          <a:bodyPr lIns="91440" tIns="45720" rIns="91440" bIns="45720" anchor="t"/>
          <a:lstStyle>
            <a:lvl1pPr marL="0" indent="0" algn="l" defTabSz="914354" rtl="0" eaLnBrk="1" latinLnBrk="0" hangingPunct="1">
              <a:lnSpc>
                <a:spcPct val="90000"/>
              </a:lnSpc>
              <a:spcBef>
                <a:spcPts val="1000"/>
              </a:spcBef>
              <a:buFont typeface="Arial" panose="020B0604020202020204" pitchFamily="34" charset="0"/>
              <a:buNone/>
              <a:defRPr sz="1800" kern="1200">
                <a:solidFill>
                  <a:schemeClr val="tx1">
                    <a:lumMod val="85000"/>
                    <a:lumOff val="15000"/>
                  </a:schemeClr>
                </a:solidFill>
                <a:latin typeface="Source Sans Pro" panose="020B0503030403020204" pitchFamily="34" charset="0"/>
                <a:ea typeface="Source Sans Pro" panose="020B0503030403020204" pitchFamily="34" charset="0"/>
                <a:cs typeface="+mn-cs"/>
              </a:defRPr>
            </a:lvl1pPr>
            <a:lvl2pPr marL="457178" indent="0" algn="l" defTabSz="914354"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354" indent="0" algn="l" defTabSz="914354"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532"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709"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5886"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062"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240"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418"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NZ" b="1" dirty="0">
                <a:solidFill>
                  <a:srgbClr val="002060"/>
                </a:solidFill>
                <a:latin typeface="Source Sans Pro"/>
                <a:ea typeface="Source Sans Pro"/>
              </a:rPr>
              <a:t>Progress in 2024</a:t>
            </a:r>
            <a:endParaRPr lang="en-NZ" sz="1450" dirty="0">
              <a:solidFill>
                <a:srgbClr val="002060"/>
              </a:solidFill>
              <a:latin typeface="Source Sans Pro"/>
              <a:ea typeface="Source Sans Pro"/>
            </a:endParaRPr>
          </a:p>
          <a:p>
            <a:r>
              <a:rPr lang="en-NZ" sz="1450" dirty="0">
                <a:solidFill>
                  <a:srgbClr val="002060"/>
                </a:solidFill>
                <a:latin typeface="Source Sans Pro"/>
                <a:ea typeface="Source Sans Pro"/>
              </a:rPr>
              <a:t>The Ministry of Justice (MoJ) has: </a:t>
            </a:r>
          </a:p>
          <a:p>
            <a:pPr lvl="0"/>
            <a:r>
              <a:rPr lang="en-NZ" sz="1450" dirty="0">
                <a:solidFill>
                  <a:srgbClr val="002060"/>
                </a:solidFill>
                <a:latin typeface="Source Sans Pro"/>
                <a:ea typeface="Source Sans Pro"/>
              </a:rPr>
              <a:t>reviewed a sample of existing exemption clauses and the communications about the clause with MoJ before the exemption clauses were included in legislation</a:t>
            </a:r>
          </a:p>
          <a:p>
            <a:pPr lvl="0"/>
            <a:r>
              <a:rPr lang="en-NZ" sz="1463" dirty="0">
                <a:solidFill>
                  <a:srgbClr val="002060"/>
                </a:solidFill>
              </a:rPr>
              <a:t>reviewed current policy processes and guidance on the scrutiny of legislative clauses that propose to override the OIA</a:t>
            </a:r>
          </a:p>
          <a:p>
            <a:pPr lvl="0"/>
            <a:r>
              <a:rPr lang="en-NZ" sz="1463" dirty="0">
                <a:solidFill>
                  <a:srgbClr val="002060"/>
                </a:solidFill>
              </a:rPr>
              <a:t>met with stakeholders, including the Treasury and the Legislation Design and Advisory Committee (LDAC), to consider options for strengthening the policy process and guidance on exemptions</a:t>
            </a:r>
          </a:p>
          <a:p>
            <a:r>
              <a:rPr lang="en-NZ" sz="1463" dirty="0">
                <a:solidFill>
                  <a:srgbClr val="002060"/>
                </a:solidFill>
              </a:rPr>
              <a:t>consulted on the proposals to strengthen the scrutiny of OIA exemptions. A copy of all submissions, and a summary, can be found on the OGP website </a:t>
            </a:r>
            <a:r>
              <a:rPr lang="en-NZ" sz="1463" dirty="0">
                <a:solidFill>
                  <a:srgbClr val="002060"/>
                </a:solidFill>
                <a:hlinkClick r:id="rId3">
                  <a:extLst>
                    <a:ext uri="{A12FA001-AC4F-418D-AE19-62706E023703}">
                      <ahyp:hlinkClr xmlns:ahyp="http://schemas.microsoft.com/office/drawing/2018/hyperlinkcolor" val="tx"/>
                    </a:ext>
                  </a:extLst>
                </a:hlinkClick>
              </a:rPr>
              <a:t>here</a:t>
            </a:r>
            <a:r>
              <a:rPr lang="en-NZ" sz="1463" dirty="0">
                <a:solidFill>
                  <a:srgbClr val="002060"/>
                </a:solidFill>
              </a:rPr>
              <a:t>.</a:t>
            </a:r>
          </a:p>
          <a:p>
            <a:endParaRPr lang="en-NZ" dirty="0"/>
          </a:p>
        </p:txBody>
      </p:sp>
    </p:spTree>
    <p:extLst>
      <p:ext uri="{BB962C8B-B14F-4D97-AF65-F5344CB8AC3E}">
        <p14:creationId xmlns:p14="http://schemas.microsoft.com/office/powerpoint/2010/main" val="4196526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C21132-7A8E-42D6-BA34-13C37CF4A341}"/>
              </a:ext>
            </a:extLst>
          </p:cNvPr>
          <p:cNvSpPr>
            <a:spLocks noGrp="1"/>
          </p:cNvSpPr>
          <p:nvPr>
            <p:ph type="title"/>
          </p:nvPr>
        </p:nvSpPr>
        <p:spPr>
          <a:xfrm>
            <a:off x="554702" y="195183"/>
            <a:ext cx="8543925" cy="558799"/>
          </a:xfrm>
        </p:spPr>
        <p:txBody>
          <a:bodyPr/>
          <a:lstStyle/>
          <a:p>
            <a:r>
              <a:rPr lang="en-NZ" sz="3000" b="1">
                <a:solidFill>
                  <a:srgbClr val="002060"/>
                </a:solidFill>
                <a:effectLst>
                  <a:outerShdw blurRad="38100" dist="38100" dir="2700000" algn="tl">
                    <a:srgbClr val="000000">
                      <a:alpha val="43137"/>
                    </a:srgbClr>
                  </a:outerShdw>
                </a:effectLst>
              </a:rPr>
              <a:t>Commitment 7</a:t>
            </a:r>
          </a:p>
        </p:txBody>
      </p:sp>
      <p:sp>
        <p:nvSpPr>
          <p:cNvPr id="8" name="Text Placeholder 7">
            <a:extLst>
              <a:ext uri="{FF2B5EF4-FFF2-40B4-BE49-F238E27FC236}">
                <a16:creationId xmlns:a16="http://schemas.microsoft.com/office/drawing/2014/main" id="{4E9BF041-9975-4F0C-9051-DB9ADECC009E}"/>
              </a:ext>
            </a:extLst>
          </p:cNvPr>
          <p:cNvSpPr>
            <a:spLocks noGrp="1"/>
          </p:cNvSpPr>
          <p:nvPr>
            <p:ph type="body" idx="1"/>
          </p:nvPr>
        </p:nvSpPr>
        <p:spPr>
          <a:xfrm>
            <a:off x="554702" y="1219200"/>
            <a:ext cx="8900016" cy="1191491"/>
          </a:xfrm>
        </p:spPr>
        <p:txBody>
          <a:bodyPr/>
          <a:lstStyle/>
          <a:p>
            <a:r>
              <a:rPr lang="en-NZ" b="1">
                <a:solidFill>
                  <a:srgbClr val="002060"/>
                </a:solidFill>
              </a:rPr>
              <a:t>Challenges</a:t>
            </a:r>
            <a:endParaRPr lang="en-NZ">
              <a:latin typeface="Calibri" panose="020F0502020204030204" pitchFamily="34" charset="0"/>
            </a:endParaRPr>
          </a:p>
          <a:p>
            <a:r>
              <a:rPr lang="en-NZ">
                <a:latin typeface="Calibri" panose="020F0502020204030204" pitchFamily="34" charset="0"/>
              </a:rPr>
              <a:t> </a:t>
            </a:r>
            <a:endParaRPr lang="en-NZ">
              <a:solidFill>
                <a:srgbClr val="002060"/>
              </a:solidFill>
              <a:latin typeface="Calibri" panose="020F0502020204030204" pitchFamily="34" charset="0"/>
            </a:endParaRPr>
          </a:p>
        </p:txBody>
      </p:sp>
      <p:sp>
        <p:nvSpPr>
          <p:cNvPr id="3" name="Text Placeholder 7">
            <a:extLst>
              <a:ext uri="{FF2B5EF4-FFF2-40B4-BE49-F238E27FC236}">
                <a16:creationId xmlns:a16="http://schemas.microsoft.com/office/drawing/2014/main" id="{022853A1-7CAD-C301-42B1-A495D0712381}"/>
              </a:ext>
            </a:extLst>
          </p:cNvPr>
          <p:cNvSpPr txBox="1">
            <a:spLocks/>
          </p:cNvSpPr>
          <p:nvPr/>
        </p:nvSpPr>
        <p:spPr>
          <a:xfrm>
            <a:off x="554702" y="2410691"/>
            <a:ext cx="8900016" cy="1759528"/>
          </a:xfrm>
          <a:prstGeom prst="rect">
            <a:avLst/>
          </a:prstGeom>
        </p:spPr>
        <p:txBody>
          <a:bodyPr lIns="91440" tIns="45720" rIns="91440" bIns="45720" anchor="t"/>
          <a:lstStyle>
            <a:lvl1pPr marL="0" indent="0" algn="l" defTabSz="914354" rtl="0" eaLnBrk="1" latinLnBrk="0" hangingPunct="1">
              <a:lnSpc>
                <a:spcPct val="90000"/>
              </a:lnSpc>
              <a:spcBef>
                <a:spcPts val="1000"/>
              </a:spcBef>
              <a:buFont typeface="Arial" panose="020B0604020202020204" pitchFamily="34" charset="0"/>
              <a:buNone/>
              <a:defRPr sz="1800" kern="1200">
                <a:solidFill>
                  <a:schemeClr val="tx1">
                    <a:lumMod val="85000"/>
                    <a:lumOff val="15000"/>
                  </a:schemeClr>
                </a:solidFill>
                <a:latin typeface="Source Sans Pro" panose="020B0503030403020204" pitchFamily="34" charset="0"/>
                <a:ea typeface="Source Sans Pro" panose="020B0503030403020204" pitchFamily="34" charset="0"/>
                <a:cs typeface="+mn-cs"/>
              </a:defRPr>
            </a:lvl1pPr>
            <a:lvl2pPr marL="457178" indent="0" algn="l" defTabSz="914354"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354" indent="0" algn="l" defTabSz="914354"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532"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709"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5886"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062"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240"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418"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NZ" b="1" dirty="0">
                <a:solidFill>
                  <a:srgbClr val="002060"/>
                </a:solidFill>
              </a:rPr>
              <a:t>Next Steps</a:t>
            </a:r>
          </a:p>
          <a:p>
            <a:pPr marL="285750" indent="-285750">
              <a:spcAft>
                <a:spcPts val="800"/>
              </a:spcAft>
              <a:buFont typeface="Arial" panose="020B0604020202020204" pitchFamily="34" charset="0"/>
              <a:buChar char="•"/>
              <a:tabLst>
                <a:tab pos="457200" algn="l"/>
              </a:tabLst>
            </a:pPr>
            <a:r>
              <a:rPr lang="en-US" sz="1463" dirty="0" err="1">
                <a:solidFill>
                  <a:srgbClr val="002060"/>
                </a:solidFill>
              </a:rPr>
              <a:t>MoJ</a:t>
            </a:r>
            <a:r>
              <a:rPr lang="en-US" sz="1463" dirty="0">
                <a:solidFill>
                  <a:srgbClr val="002060"/>
                </a:solidFill>
              </a:rPr>
              <a:t> is looking at ways to continue to improve understanding and guidance for public sector agencies about potential exemptions to the OIA.  </a:t>
            </a:r>
            <a:endParaRPr lang="en-NZ" sz="1463" dirty="0">
              <a:solidFill>
                <a:srgbClr val="002060"/>
              </a:solidFill>
            </a:endParaRPr>
          </a:p>
          <a:p>
            <a:pPr marL="285750" indent="-285750">
              <a:spcAft>
                <a:spcPts val="800"/>
              </a:spcAft>
              <a:buFont typeface="Arial" panose="020B0604020202020204" pitchFamily="34" charset="0"/>
              <a:buChar char="•"/>
              <a:tabLst>
                <a:tab pos="457200" algn="l"/>
              </a:tabLst>
            </a:pPr>
            <a:r>
              <a:rPr lang="en-US" sz="1463" dirty="0" err="1">
                <a:solidFill>
                  <a:srgbClr val="002060"/>
                </a:solidFill>
              </a:rPr>
              <a:t>MoJ’s</a:t>
            </a:r>
            <a:r>
              <a:rPr lang="en-US" sz="1463" dirty="0">
                <a:solidFill>
                  <a:srgbClr val="002060"/>
                </a:solidFill>
              </a:rPr>
              <a:t> current plans include developing and circulating guidance on OIA exemptions to raise the profile of this policy issue and to publish this guidance on </a:t>
            </a:r>
            <a:r>
              <a:rPr lang="en-US" sz="1463" dirty="0" err="1">
                <a:solidFill>
                  <a:srgbClr val="002060"/>
                </a:solidFill>
              </a:rPr>
              <a:t>MoJ’s</a:t>
            </a:r>
            <a:r>
              <a:rPr lang="en-US" sz="1463" dirty="0">
                <a:solidFill>
                  <a:srgbClr val="002060"/>
                </a:solidFill>
              </a:rPr>
              <a:t> website.</a:t>
            </a:r>
            <a:endParaRPr lang="en-NZ" sz="1463" dirty="0">
              <a:solidFill>
                <a:srgbClr val="002060"/>
              </a:solidFill>
            </a:endParaRPr>
          </a:p>
          <a:p>
            <a:pPr marL="285750" indent="-285750">
              <a:spcAft>
                <a:spcPts val="800"/>
              </a:spcAft>
              <a:buFont typeface="Arial" panose="020B0604020202020204" pitchFamily="34" charset="0"/>
              <a:buChar char="•"/>
              <a:tabLst>
                <a:tab pos="457200" algn="l"/>
              </a:tabLst>
            </a:pPr>
            <a:r>
              <a:rPr lang="en-US" sz="1463" dirty="0" err="1">
                <a:solidFill>
                  <a:srgbClr val="002060"/>
                </a:solidFill>
              </a:rPr>
              <a:t>MoJ</a:t>
            </a:r>
            <a:r>
              <a:rPr lang="en-US" sz="1463" dirty="0">
                <a:solidFill>
                  <a:srgbClr val="002060"/>
                </a:solidFill>
              </a:rPr>
              <a:t> will continue to work with other agencies and stakeholders, including the new Ministry for Regulation and LDAC, on changes to process and guidance documents, (for example, disclosure statements). Changes may take longer to implement. </a:t>
            </a:r>
            <a:endParaRPr lang="en-NZ" sz="1463" dirty="0">
              <a:solidFill>
                <a:srgbClr val="002060"/>
              </a:solidFill>
            </a:endParaRPr>
          </a:p>
          <a:p>
            <a:pPr>
              <a:lnSpc>
                <a:spcPct val="107000"/>
              </a:lnSpc>
              <a:spcAft>
                <a:spcPts val="800"/>
              </a:spcAft>
            </a:pP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NZ" dirty="0">
              <a:solidFill>
                <a:srgbClr val="002060"/>
              </a:solidFill>
              <a:latin typeface="Calibri" panose="020F0502020204030204" pitchFamily="34" charset="0"/>
            </a:endParaRPr>
          </a:p>
          <a:p>
            <a:endParaRPr lang="en-NZ" dirty="0">
              <a:solidFill>
                <a:srgbClr val="002060"/>
              </a:solidFill>
              <a:latin typeface="Calibri" panose="020F0502020204030204" pitchFamily="34" charset="0"/>
            </a:endParaRPr>
          </a:p>
          <a:p>
            <a:r>
              <a:rPr lang="en-NZ" dirty="0">
                <a:latin typeface="Calibri" panose="020F0502020204030204" pitchFamily="34" charset="0"/>
              </a:rPr>
              <a:t> </a:t>
            </a:r>
            <a:endParaRPr lang="en-NZ" dirty="0"/>
          </a:p>
        </p:txBody>
      </p:sp>
      <p:sp>
        <p:nvSpPr>
          <p:cNvPr id="2" name="Text Placeholder 7">
            <a:extLst>
              <a:ext uri="{FF2B5EF4-FFF2-40B4-BE49-F238E27FC236}">
                <a16:creationId xmlns:a16="http://schemas.microsoft.com/office/drawing/2014/main" id="{75E4D61D-ED72-7689-0744-12E45C162255}"/>
              </a:ext>
            </a:extLst>
          </p:cNvPr>
          <p:cNvSpPr txBox="1">
            <a:spLocks/>
          </p:cNvSpPr>
          <p:nvPr/>
        </p:nvSpPr>
        <p:spPr>
          <a:xfrm>
            <a:off x="554702" y="1818966"/>
            <a:ext cx="8900016" cy="757979"/>
          </a:xfrm>
          <a:prstGeom prst="rect">
            <a:avLst/>
          </a:prstGeom>
        </p:spPr>
        <p:txBody>
          <a:bodyPr/>
          <a:lstStyle>
            <a:lvl1pPr marL="0" indent="0" algn="l" defTabSz="914354" rtl="0" eaLnBrk="1" latinLnBrk="0" hangingPunct="1">
              <a:lnSpc>
                <a:spcPct val="90000"/>
              </a:lnSpc>
              <a:spcBef>
                <a:spcPts val="1000"/>
              </a:spcBef>
              <a:buFont typeface="Arial" panose="020B0604020202020204" pitchFamily="34" charset="0"/>
              <a:buNone/>
              <a:defRPr sz="1800" kern="1200">
                <a:solidFill>
                  <a:schemeClr val="tx1">
                    <a:lumMod val="85000"/>
                    <a:lumOff val="15000"/>
                  </a:schemeClr>
                </a:solidFill>
                <a:latin typeface="Source Sans Pro" panose="020B0503030403020204" pitchFamily="34" charset="0"/>
                <a:ea typeface="Source Sans Pro" panose="020B0503030403020204" pitchFamily="34" charset="0"/>
                <a:cs typeface="+mn-cs"/>
              </a:defRPr>
            </a:lvl1pPr>
            <a:lvl2pPr marL="457178" indent="0" algn="l" defTabSz="914354"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354" indent="0" algn="l" defTabSz="914354"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532"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709"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5886"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062"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240"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418"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85750" indent="-285750">
              <a:buFont typeface="Arial" panose="020B0604020202020204" pitchFamily="34" charset="0"/>
              <a:buChar char="•"/>
            </a:pPr>
            <a:r>
              <a:rPr lang="en-NZ" sz="1463" dirty="0">
                <a:solidFill>
                  <a:srgbClr val="002060"/>
                </a:solidFill>
              </a:rPr>
              <a:t>Different kinds of OIA exception clauses which are not always easy to identify.</a:t>
            </a:r>
          </a:p>
          <a:p>
            <a:r>
              <a:rPr lang="en-NZ" dirty="0">
                <a:solidFill>
                  <a:srgbClr val="002060"/>
                </a:solidFill>
                <a:latin typeface="Calibri" panose="020F0502020204030204" pitchFamily="34" charset="0"/>
              </a:rPr>
              <a:t> </a:t>
            </a:r>
          </a:p>
        </p:txBody>
      </p:sp>
    </p:spTree>
    <p:extLst>
      <p:ext uri="{BB962C8B-B14F-4D97-AF65-F5344CB8AC3E}">
        <p14:creationId xmlns:p14="http://schemas.microsoft.com/office/powerpoint/2010/main" val="12641845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CA8F3-1E97-AB18-8C3D-4F4AE7D0C230}"/>
              </a:ext>
            </a:extLst>
          </p:cNvPr>
          <p:cNvSpPr>
            <a:spLocks noGrp="1"/>
          </p:cNvSpPr>
          <p:nvPr>
            <p:ph type="title"/>
          </p:nvPr>
        </p:nvSpPr>
        <p:spPr>
          <a:xfrm>
            <a:off x="1282535" y="632798"/>
            <a:ext cx="7368949" cy="982245"/>
          </a:xfrm>
        </p:spPr>
        <p:txBody>
          <a:bodyPr/>
          <a:lstStyle/>
          <a:p>
            <a:r>
              <a:rPr lang="en-NZ"/>
              <a:t>Commitment Eight - Improve Transparency and Accountability of Government Algorithm Use</a:t>
            </a:r>
          </a:p>
        </p:txBody>
      </p:sp>
      <p:sp>
        <p:nvSpPr>
          <p:cNvPr id="3" name="Text Placeholder 2">
            <a:extLst>
              <a:ext uri="{FF2B5EF4-FFF2-40B4-BE49-F238E27FC236}">
                <a16:creationId xmlns:a16="http://schemas.microsoft.com/office/drawing/2014/main" id="{5E157A84-3763-B079-0279-3CECDF6363AC}"/>
              </a:ext>
            </a:extLst>
          </p:cNvPr>
          <p:cNvSpPr>
            <a:spLocks noGrp="1"/>
          </p:cNvSpPr>
          <p:nvPr>
            <p:ph type="body" idx="1"/>
          </p:nvPr>
        </p:nvSpPr>
        <p:spPr>
          <a:xfrm>
            <a:off x="1416262" y="2025403"/>
            <a:ext cx="7041278" cy="1156747"/>
          </a:xfrm>
        </p:spPr>
        <p:txBody>
          <a:bodyPr/>
          <a:lstStyle/>
          <a:p>
            <a:endParaRPr lang="en-NZ" sz="2800" b="1"/>
          </a:p>
          <a:p>
            <a:r>
              <a:rPr lang="en-NZ" sz="2800"/>
              <a:t>Lead:</a:t>
            </a:r>
            <a:r>
              <a:rPr lang="en-NZ" sz="2800" b="1"/>
              <a:t> </a:t>
            </a:r>
            <a:r>
              <a:rPr lang="en-NZ" sz="2800"/>
              <a:t>Statistics NZ </a:t>
            </a:r>
          </a:p>
        </p:txBody>
      </p:sp>
    </p:spTree>
    <p:extLst>
      <p:ext uri="{BB962C8B-B14F-4D97-AF65-F5344CB8AC3E}">
        <p14:creationId xmlns:p14="http://schemas.microsoft.com/office/powerpoint/2010/main" val="2575891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C21132-7A8E-42D6-BA34-13C37CF4A341}"/>
              </a:ext>
            </a:extLst>
          </p:cNvPr>
          <p:cNvSpPr>
            <a:spLocks noGrp="1"/>
          </p:cNvSpPr>
          <p:nvPr>
            <p:ph type="title"/>
          </p:nvPr>
        </p:nvSpPr>
        <p:spPr>
          <a:xfrm>
            <a:off x="457201" y="563318"/>
            <a:ext cx="8767762" cy="558799"/>
          </a:xfrm>
        </p:spPr>
        <p:txBody>
          <a:bodyPr/>
          <a:lstStyle/>
          <a:p>
            <a:r>
              <a:rPr lang="en-NZ" sz="3000" b="1">
                <a:solidFill>
                  <a:srgbClr val="002060"/>
                </a:solidFill>
                <a:effectLst>
                  <a:outerShdw blurRad="38100" dist="38100" dir="2700000" algn="tl">
                    <a:srgbClr val="000000">
                      <a:alpha val="43137"/>
                    </a:srgbClr>
                  </a:outerShdw>
                </a:effectLst>
              </a:rPr>
              <a:t>Commitment 8 </a:t>
            </a:r>
          </a:p>
        </p:txBody>
      </p:sp>
      <p:sp>
        <p:nvSpPr>
          <p:cNvPr id="6" name="Text Placeholder 7">
            <a:extLst>
              <a:ext uri="{FF2B5EF4-FFF2-40B4-BE49-F238E27FC236}">
                <a16:creationId xmlns:a16="http://schemas.microsoft.com/office/drawing/2014/main" id="{22AD8907-AB8B-BD04-24EE-9FF0AC003AD6}"/>
              </a:ext>
            </a:extLst>
          </p:cNvPr>
          <p:cNvSpPr>
            <a:spLocks noGrp="1"/>
          </p:cNvSpPr>
          <p:nvPr>
            <p:ph type="body" idx="1"/>
          </p:nvPr>
        </p:nvSpPr>
        <p:spPr>
          <a:xfrm>
            <a:off x="350516" y="1466661"/>
            <a:ext cx="8900016" cy="3757188"/>
          </a:xfrm>
        </p:spPr>
        <p:txBody>
          <a:bodyPr lIns="91440" tIns="45720" rIns="91440" bIns="45720" anchor="t"/>
          <a:lstStyle/>
          <a:p>
            <a:r>
              <a:rPr lang="en-NZ" b="1" dirty="0">
                <a:solidFill>
                  <a:srgbClr val="002060"/>
                </a:solidFill>
              </a:rPr>
              <a:t>Commitment Description </a:t>
            </a:r>
            <a:endParaRPr lang="en-NZ" dirty="0">
              <a:latin typeface="Calibri" panose="020F0502020204030204" pitchFamily="34" charset="0"/>
            </a:endParaRPr>
          </a:p>
          <a:p>
            <a:pPr fontAlgn="base"/>
            <a:r>
              <a:rPr lang="en-GB" sz="1463" dirty="0">
                <a:solidFill>
                  <a:srgbClr val="002060"/>
                </a:solidFill>
              </a:rPr>
              <a:t>This commitment aims to improve the support available to government agencies to enable them to implement the principles in the Algorithm Charter and provide greater transparency and accountability of algorithm use across government. </a:t>
            </a:r>
            <a:r>
              <a:rPr lang="en-NZ" sz="1463" dirty="0">
                <a:solidFill>
                  <a:srgbClr val="002060"/>
                </a:solidFill>
              </a:rPr>
              <a:t> </a:t>
            </a:r>
            <a:r>
              <a:rPr lang="en-GB" sz="1463" dirty="0">
                <a:solidFill>
                  <a:srgbClr val="002060"/>
                </a:solidFill>
              </a:rPr>
              <a:t>The milestones are:</a:t>
            </a:r>
            <a:r>
              <a:rPr lang="en-NZ" sz="1463" dirty="0">
                <a:solidFill>
                  <a:srgbClr val="002060"/>
                </a:solidFill>
              </a:rPr>
              <a:t> </a:t>
            </a:r>
          </a:p>
          <a:p>
            <a:pPr marL="342900" lvl="0" indent="-342900" fontAlgn="base">
              <a:buFont typeface="+mj-lt"/>
              <a:buAutoNum type="arabicPeriod"/>
              <a:tabLst>
                <a:tab pos="457200" algn="l"/>
              </a:tabLst>
            </a:pPr>
            <a:r>
              <a:rPr lang="en-GB" sz="1463" dirty="0">
                <a:solidFill>
                  <a:srgbClr val="002060"/>
                </a:solidFill>
              </a:rPr>
              <a:t>Establish a community of practice or network to share knowledge and best practice, and build capability across signatories of the Charter (by June 2023);</a:t>
            </a:r>
            <a:r>
              <a:rPr lang="en-NZ" sz="1463" dirty="0">
                <a:solidFill>
                  <a:srgbClr val="002060"/>
                </a:solidFill>
              </a:rPr>
              <a:t> </a:t>
            </a:r>
          </a:p>
          <a:p>
            <a:pPr marL="342900" lvl="0" indent="-342900" fontAlgn="base">
              <a:buFont typeface="+mj-lt"/>
              <a:buAutoNum type="arabicPeriod"/>
              <a:tabLst>
                <a:tab pos="457200" algn="l"/>
              </a:tabLst>
            </a:pPr>
            <a:r>
              <a:rPr lang="en-GB" sz="1463" dirty="0">
                <a:solidFill>
                  <a:srgbClr val="002060"/>
                </a:solidFill>
              </a:rPr>
              <a:t>Work with stakeholders to prioritise recommendations from the Charter’s One Year Review and design an implementation plan for the high priority recommendations (by December 2023); and </a:t>
            </a:r>
            <a:r>
              <a:rPr lang="en-NZ" sz="1463" dirty="0">
                <a:solidFill>
                  <a:srgbClr val="002060"/>
                </a:solidFill>
              </a:rPr>
              <a:t> </a:t>
            </a:r>
          </a:p>
          <a:p>
            <a:pPr marL="342900" lvl="0" indent="-342900" fontAlgn="base">
              <a:buFont typeface="+mj-lt"/>
              <a:buAutoNum type="arabicPeriod"/>
              <a:tabLst>
                <a:tab pos="457200" algn="l"/>
              </a:tabLst>
            </a:pPr>
            <a:r>
              <a:rPr lang="en-GB" sz="1463" dirty="0">
                <a:solidFill>
                  <a:srgbClr val="002060"/>
                </a:solidFill>
              </a:rPr>
              <a:t>Provide tools, guidance and other supports to signatories to help them meet the transparency and accountability objectives of the Charter (by December 2024).</a:t>
            </a:r>
            <a:r>
              <a:rPr lang="en-NZ" sz="1463" dirty="0">
                <a:solidFill>
                  <a:srgbClr val="002060"/>
                </a:solidFill>
              </a:rPr>
              <a:t> </a:t>
            </a:r>
          </a:p>
          <a:p>
            <a:endParaRPr lang="en-NZ" dirty="0">
              <a:solidFill>
                <a:srgbClr val="002060"/>
              </a:solidFill>
              <a:latin typeface="Calibri"/>
              <a:ea typeface="Source Sans Pro"/>
              <a:cs typeface="Calibri"/>
            </a:endParaRPr>
          </a:p>
        </p:txBody>
      </p:sp>
      <p:sp>
        <p:nvSpPr>
          <p:cNvPr id="7" name="Text Placeholder 7">
            <a:extLst>
              <a:ext uri="{FF2B5EF4-FFF2-40B4-BE49-F238E27FC236}">
                <a16:creationId xmlns:a16="http://schemas.microsoft.com/office/drawing/2014/main" id="{A2153AF0-9CCF-9FBE-85F9-3EB197F734A3}"/>
              </a:ext>
            </a:extLst>
          </p:cNvPr>
          <p:cNvSpPr txBox="1">
            <a:spLocks/>
          </p:cNvSpPr>
          <p:nvPr/>
        </p:nvSpPr>
        <p:spPr>
          <a:xfrm>
            <a:off x="350516" y="2743201"/>
            <a:ext cx="8900016" cy="45719"/>
          </a:xfrm>
          <a:prstGeom prst="rect">
            <a:avLst/>
          </a:prstGeom>
        </p:spPr>
        <p:txBody>
          <a:bodyPr/>
          <a:lstStyle>
            <a:lvl1pPr marL="0" indent="0" algn="l" defTabSz="914354" rtl="0" eaLnBrk="1" latinLnBrk="0" hangingPunct="1">
              <a:lnSpc>
                <a:spcPct val="90000"/>
              </a:lnSpc>
              <a:spcBef>
                <a:spcPts val="1000"/>
              </a:spcBef>
              <a:buFont typeface="Arial" panose="020B0604020202020204" pitchFamily="34" charset="0"/>
              <a:buNone/>
              <a:defRPr sz="1800" kern="1200">
                <a:solidFill>
                  <a:schemeClr val="tx1">
                    <a:lumMod val="85000"/>
                    <a:lumOff val="15000"/>
                  </a:schemeClr>
                </a:solidFill>
                <a:latin typeface="Source Sans Pro" panose="020B0503030403020204" pitchFamily="34" charset="0"/>
                <a:ea typeface="Source Sans Pro" panose="020B0503030403020204" pitchFamily="34" charset="0"/>
                <a:cs typeface="+mn-cs"/>
              </a:defRPr>
            </a:lvl1pPr>
            <a:lvl2pPr marL="457178" indent="0" algn="l" defTabSz="914354"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354" indent="0" algn="l" defTabSz="914354"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532"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709"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5886"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062"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240"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418"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NZ"/>
          </a:p>
        </p:txBody>
      </p:sp>
    </p:spTree>
    <p:extLst>
      <p:ext uri="{BB962C8B-B14F-4D97-AF65-F5344CB8AC3E}">
        <p14:creationId xmlns:p14="http://schemas.microsoft.com/office/powerpoint/2010/main" val="1857017709"/>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C21132-7A8E-42D6-BA34-13C37CF4A341}"/>
              </a:ext>
            </a:extLst>
          </p:cNvPr>
          <p:cNvSpPr>
            <a:spLocks noGrp="1"/>
          </p:cNvSpPr>
          <p:nvPr>
            <p:ph type="title"/>
          </p:nvPr>
        </p:nvSpPr>
        <p:spPr>
          <a:xfrm>
            <a:off x="554702" y="195183"/>
            <a:ext cx="8543925" cy="558799"/>
          </a:xfrm>
        </p:spPr>
        <p:txBody>
          <a:bodyPr/>
          <a:lstStyle/>
          <a:p>
            <a:r>
              <a:rPr lang="en-NZ" sz="3000" b="1" dirty="0">
                <a:solidFill>
                  <a:srgbClr val="002060"/>
                </a:solidFill>
                <a:effectLst>
                  <a:outerShdw blurRad="38100" dist="38100" dir="2700000" algn="tl">
                    <a:srgbClr val="000000">
                      <a:alpha val="43137"/>
                    </a:srgbClr>
                  </a:outerShdw>
                </a:effectLst>
              </a:rPr>
              <a:t>Commitment 8</a:t>
            </a:r>
          </a:p>
        </p:txBody>
      </p:sp>
      <p:sp>
        <p:nvSpPr>
          <p:cNvPr id="3" name="Text Placeholder 7">
            <a:extLst>
              <a:ext uri="{FF2B5EF4-FFF2-40B4-BE49-F238E27FC236}">
                <a16:creationId xmlns:a16="http://schemas.microsoft.com/office/drawing/2014/main" id="{022853A1-7CAD-C301-42B1-A495D0712381}"/>
              </a:ext>
            </a:extLst>
          </p:cNvPr>
          <p:cNvSpPr txBox="1">
            <a:spLocks/>
          </p:cNvSpPr>
          <p:nvPr/>
        </p:nvSpPr>
        <p:spPr>
          <a:xfrm>
            <a:off x="554702" y="4530436"/>
            <a:ext cx="8900016" cy="1579418"/>
          </a:xfrm>
          <a:prstGeom prst="rect">
            <a:avLst/>
          </a:prstGeom>
        </p:spPr>
        <p:txBody>
          <a:bodyPr/>
          <a:lstStyle>
            <a:lvl1pPr marL="0" indent="0" algn="l" defTabSz="914354" rtl="0" eaLnBrk="1" latinLnBrk="0" hangingPunct="1">
              <a:lnSpc>
                <a:spcPct val="90000"/>
              </a:lnSpc>
              <a:spcBef>
                <a:spcPts val="1000"/>
              </a:spcBef>
              <a:buFont typeface="Arial" panose="020B0604020202020204" pitchFamily="34" charset="0"/>
              <a:buNone/>
              <a:defRPr sz="1800" kern="1200">
                <a:solidFill>
                  <a:schemeClr val="tx1">
                    <a:lumMod val="85000"/>
                    <a:lumOff val="15000"/>
                  </a:schemeClr>
                </a:solidFill>
                <a:latin typeface="Source Sans Pro" panose="020B0503030403020204" pitchFamily="34" charset="0"/>
                <a:ea typeface="Source Sans Pro" panose="020B0503030403020204" pitchFamily="34" charset="0"/>
                <a:cs typeface="+mn-cs"/>
              </a:defRPr>
            </a:lvl1pPr>
            <a:lvl2pPr marL="457178" indent="0" algn="l" defTabSz="914354"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354" indent="0" algn="l" defTabSz="914354"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532"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709"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5886"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062"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240"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418"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NZ" dirty="0">
              <a:solidFill>
                <a:srgbClr val="002060"/>
              </a:solidFill>
              <a:latin typeface="Calibri" panose="020F0502020204030204" pitchFamily="34" charset="0"/>
              <a:ea typeface="+mn-ea"/>
            </a:endParaRPr>
          </a:p>
        </p:txBody>
      </p:sp>
      <p:sp>
        <p:nvSpPr>
          <p:cNvPr id="7" name="TextBox 6">
            <a:extLst>
              <a:ext uri="{FF2B5EF4-FFF2-40B4-BE49-F238E27FC236}">
                <a16:creationId xmlns:a16="http://schemas.microsoft.com/office/drawing/2014/main" id="{572BC333-07D1-5F38-3F75-523136D544AB}"/>
              </a:ext>
            </a:extLst>
          </p:cNvPr>
          <p:cNvSpPr txBox="1"/>
          <p:nvPr/>
        </p:nvSpPr>
        <p:spPr>
          <a:xfrm>
            <a:off x="554703" y="822950"/>
            <a:ext cx="8543924" cy="4572149"/>
          </a:xfrm>
          <a:prstGeom prst="rect">
            <a:avLst/>
          </a:prstGeom>
          <a:noFill/>
        </p:spPr>
        <p:txBody>
          <a:bodyPr wrap="square" lIns="91440" tIns="45720" rIns="91440" bIns="45720" anchor="t">
            <a:spAutoFit/>
          </a:bodyPr>
          <a:lstStyle/>
          <a:p>
            <a:pPr defTabSz="914354">
              <a:lnSpc>
                <a:spcPct val="90000"/>
              </a:lnSpc>
              <a:spcBef>
                <a:spcPts val="1000"/>
              </a:spcBef>
            </a:pPr>
            <a:r>
              <a:rPr lang="en-NZ" b="1" dirty="0">
                <a:solidFill>
                  <a:srgbClr val="002060"/>
                </a:solidFill>
                <a:latin typeface="Source Sans Pro"/>
                <a:ea typeface="Source Sans Pro"/>
              </a:rPr>
              <a:t>Progress in 2024</a:t>
            </a:r>
            <a:endParaRPr lang="en-NZ" b="1" dirty="0">
              <a:solidFill>
                <a:srgbClr val="002060"/>
              </a:solidFill>
              <a:latin typeface="Source Sans Pro" panose="020B0503030403020204" pitchFamily="34" charset="0"/>
              <a:ea typeface="Source Sans Pro" panose="020B0503030403020204" pitchFamily="34" charset="0"/>
            </a:endParaRPr>
          </a:p>
          <a:p>
            <a:pPr defTabSz="914354" fontAlgn="base">
              <a:lnSpc>
                <a:spcPct val="90000"/>
              </a:lnSpc>
              <a:spcBef>
                <a:spcPts val="1000"/>
              </a:spcBef>
              <a:spcAft>
                <a:spcPts val="800"/>
              </a:spcAft>
            </a:pPr>
            <a:r>
              <a:rPr lang="en-US" sz="1463" dirty="0">
                <a:solidFill>
                  <a:srgbClr val="002060"/>
                </a:solidFill>
                <a:latin typeface="Source Sans Pro" panose="020B0503030403020204" pitchFamily="34" charset="0"/>
                <a:ea typeface="Source Sans Pro" panose="020B0503030403020204" pitchFamily="34" charset="0"/>
              </a:rPr>
              <a:t>Two of the commitment’s milestones have been completed and a third milestone has been partially completed. </a:t>
            </a:r>
          </a:p>
          <a:p>
            <a:pPr defTabSz="914354" fontAlgn="base">
              <a:lnSpc>
                <a:spcPct val="90000"/>
              </a:lnSpc>
              <a:spcBef>
                <a:spcPts val="1000"/>
              </a:spcBef>
              <a:spcAft>
                <a:spcPts val="800"/>
              </a:spcAft>
            </a:pPr>
            <a:r>
              <a:rPr lang="en-GB" sz="1463" b="1" dirty="0">
                <a:solidFill>
                  <a:srgbClr val="002060"/>
                </a:solidFill>
                <a:latin typeface="Source Sans Pro" panose="020B0503030403020204" pitchFamily="34" charset="0"/>
                <a:ea typeface="Source Sans Pro" panose="020B0503030403020204" pitchFamily="34" charset="0"/>
              </a:rPr>
              <a:t>Milestone 1:</a:t>
            </a:r>
            <a:r>
              <a:rPr lang="en-GB" sz="1463" dirty="0">
                <a:solidFill>
                  <a:srgbClr val="002060"/>
                </a:solidFill>
                <a:latin typeface="Source Sans Pro" panose="020B0503030403020204" pitchFamily="34" charset="0"/>
                <a:ea typeface="Source Sans Pro" panose="020B0503030403020204" pitchFamily="34" charset="0"/>
              </a:rPr>
              <a:t> the community of practice for Algorithm Charter signatories continues to meet quarterly to share experiences and advice, discuss how to raise agency algorithm maturity, and support each other in implementing the Charter commitments. A summary of each CoP wānanga is published on </a:t>
            </a:r>
            <a:r>
              <a:rPr lang="en-GB" sz="1463" dirty="0">
                <a:solidFill>
                  <a:srgbClr val="002060"/>
                </a:solidFill>
                <a:latin typeface="Source Sans Pro" panose="020B0503030403020204" pitchFamily="34" charset="0"/>
                <a:ea typeface="Source Sans Pro" panose="020B0503030403020204" pitchFamily="34" charset="0"/>
                <a:hlinkClick r:id="rId3">
                  <a:extLst>
                    <a:ext uri="{A12FA001-AC4F-418D-AE19-62706E023703}">
                      <ahyp:hlinkClr xmlns:ahyp="http://schemas.microsoft.com/office/drawing/2018/hyperlinkcolor" val="tx"/>
                    </a:ext>
                  </a:extLst>
                </a:hlinkClick>
              </a:rPr>
              <a:t>data.govt.nz</a:t>
            </a:r>
            <a:r>
              <a:rPr lang="en-GB" sz="1463" dirty="0">
                <a:solidFill>
                  <a:srgbClr val="002060"/>
                </a:solidFill>
                <a:latin typeface="Source Sans Pro" panose="020B0503030403020204" pitchFamily="34" charset="0"/>
                <a:ea typeface="Source Sans Pro" panose="020B0503030403020204" pitchFamily="34" charset="0"/>
              </a:rPr>
              <a:t>.</a:t>
            </a:r>
            <a:r>
              <a:rPr lang="en-NZ" sz="1463" dirty="0">
                <a:solidFill>
                  <a:srgbClr val="002060"/>
                </a:solidFill>
                <a:latin typeface="Source Sans Pro" panose="020B0503030403020204" pitchFamily="34" charset="0"/>
                <a:ea typeface="Source Sans Pro" panose="020B0503030403020204" pitchFamily="34" charset="0"/>
              </a:rPr>
              <a:t> </a:t>
            </a:r>
          </a:p>
          <a:p>
            <a:pPr defTabSz="914354" fontAlgn="base">
              <a:lnSpc>
                <a:spcPct val="90000"/>
              </a:lnSpc>
              <a:spcBef>
                <a:spcPts val="1000"/>
              </a:spcBef>
              <a:spcAft>
                <a:spcPts val="800"/>
              </a:spcAft>
            </a:pPr>
            <a:r>
              <a:rPr lang="en-GB" sz="1463" b="1" dirty="0">
                <a:solidFill>
                  <a:srgbClr val="002060"/>
                </a:solidFill>
                <a:latin typeface="Source Sans Pro" panose="020B0503030403020204" pitchFamily="34" charset="0"/>
                <a:ea typeface="Source Sans Pro" panose="020B0503030403020204" pitchFamily="34" charset="0"/>
              </a:rPr>
              <a:t>Milestone 2:</a:t>
            </a:r>
            <a:r>
              <a:rPr lang="en-GB" sz="1463" dirty="0">
                <a:solidFill>
                  <a:srgbClr val="002060"/>
                </a:solidFill>
                <a:latin typeface="Source Sans Pro" panose="020B0503030403020204" pitchFamily="34" charset="0"/>
                <a:ea typeface="Source Sans Pro" panose="020B0503030403020204" pitchFamily="34" charset="0"/>
              </a:rPr>
              <a:t> Stats NZ has published a </a:t>
            </a:r>
            <a:r>
              <a:rPr lang="en-GB" sz="1463" dirty="0">
                <a:solidFill>
                  <a:srgbClr val="002060"/>
                </a:solidFill>
                <a:latin typeface="Source Sans Pro" panose="020B0503030403020204" pitchFamily="34" charset="0"/>
                <a:ea typeface="Source Sans Pro" panose="020B0503030403020204" pitchFamily="34" charset="0"/>
                <a:hlinkClick r:id="rId4">
                  <a:extLst>
                    <a:ext uri="{A12FA001-AC4F-418D-AE19-62706E023703}">
                      <ahyp:hlinkClr xmlns:ahyp="http://schemas.microsoft.com/office/drawing/2018/hyperlinkcolor" val="tx"/>
                    </a:ext>
                  </a:extLst>
                </a:hlinkClick>
              </a:rPr>
              <a:t>high-level phased approach</a:t>
            </a:r>
            <a:r>
              <a:rPr lang="en-GB" sz="1463" dirty="0">
                <a:solidFill>
                  <a:srgbClr val="002060"/>
                </a:solidFill>
                <a:latin typeface="Source Sans Pro" panose="020B0503030403020204" pitchFamily="34" charset="0"/>
                <a:ea typeface="Source Sans Pro" panose="020B0503030403020204" pitchFamily="34" charset="0"/>
              </a:rPr>
              <a:t> to implementing the recommendations from the One Year Review.</a:t>
            </a:r>
            <a:r>
              <a:rPr lang="en-NZ" sz="1463" dirty="0">
                <a:solidFill>
                  <a:srgbClr val="002060"/>
                </a:solidFill>
                <a:latin typeface="Source Sans Pro" panose="020B0503030403020204" pitchFamily="34" charset="0"/>
                <a:ea typeface="Source Sans Pro" panose="020B0503030403020204" pitchFamily="34" charset="0"/>
              </a:rPr>
              <a:t> </a:t>
            </a:r>
          </a:p>
          <a:p>
            <a:pPr defTabSz="914354" fontAlgn="base">
              <a:lnSpc>
                <a:spcPct val="90000"/>
              </a:lnSpc>
              <a:spcBef>
                <a:spcPts val="1000"/>
              </a:spcBef>
              <a:spcAft>
                <a:spcPts val="800"/>
              </a:spcAft>
            </a:pPr>
            <a:r>
              <a:rPr lang="en-GB" sz="1463" b="1" dirty="0">
                <a:solidFill>
                  <a:srgbClr val="002060"/>
                </a:solidFill>
                <a:latin typeface="Source Sans Pro" panose="020B0503030403020204" pitchFamily="34" charset="0"/>
                <a:ea typeface="Source Sans Pro" panose="020B0503030403020204" pitchFamily="34" charset="0"/>
              </a:rPr>
              <a:t>Milestone 3:</a:t>
            </a:r>
            <a:r>
              <a:rPr lang="en-GB" sz="1463" dirty="0">
                <a:solidFill>
                  <a:srgbClr val="002060"/>
                </a:solidFill>
                <a:latin typeface="Source Sans Pro" panose="020B0503030403020204" pitchFamily="34" charset="0"/>
                <a:ea typeface="Source Sans Pro" panose="020B0503030403020204" pitchFamily="34" charset="0"/>
              </a:rPr>
              <a:t> In December 2023 Stats NZ published the Algorithm Impact Assessment Toolkit, </a:t>
            </a:r>
            <a:r>
              <a:rPr lang="en-US" sz="1463" dirty="0">
                <a:solidFill>
                  <a:srgbClr val="002060"/>
                </a:solidFill>
                <a:latin typeface="Source Sans Pro" panose="020B0503030403020204" pitchFamily="34" charset="0"/>
                <a:ea typeface="Source Sans Pro" panose="020B0503030403020204" pitchFamily="34" charset="0"/>
              </a:rPr>
              <a:t>a series of tools for agencies to use</a:t>
            </a:r>
            <a:r>
              <a:rPr lang="en-GB" sz="1463" dirty="0">
                <a:solidFill>
                  <a:srgbClr val="002060"/>
                </a:solidFill>
                <a:latin typeface="Source Sans Pro" panose="020B0503030403020204" pitchFamily="34" charset="0"/>
                <a:ea typeface="Source Sans Pro" panose="020B0503030403020204" pitchFamily="34" charset="0"/>
              </a:rPr>
              <a:t> to facilitate informed decision-making about the benefits and risks of government use of algorithms. In July 2024, the AIA Toolkit was included in an interactive </a:t>
            </a:r>
            <a:r>
              <a:rPr lang="en-GB" sz="1463" dirty="0">
                <a:solidFill>
                  <a:srgbClr val="002060"/>
                </a:solidFill>
                <a:latin typeface="Source Sans Pro" panose="020B0503030403020204" pitchFamily="34" charset="0"/>
                <a:ea typeface="Source Sans Pro" panose="020B0503030403020204" pitchFamily="34" charset="0"/>
                <a:hlinkClick r:id="rId5">
                  <a:extLst>
                    <a:ext uri="{A12FA001-AC4F-418D-AE19-62706E023703}">
                      <ahyp:hlinkClr xmlns:ahyp="http://schemas.microsoft.com/office/drawing/2018/hyperlinkcolor" val="tx"/>
                    </a:ext>
                  </a:extLst>
                </a:hlinkClick>
              </a:rPr>
              <a:t>Catalogue of Tools and Metrics for Trustworthy AI</a:t>
            </a:r>
            <a:r>
              <a:rPr lang="en-GB" sz="1463" dirty="0">
                <a:solidFill>
                  <a:srgbClr val="002060"/>
                </a:solidFill>
                <a:latin typeface="Source Sans Pro" panose="020B0503030403020204" pitchFamily="34" charset="0"/>
                <a:ea typeface="Source Sans Pro" panose="020B0503030403020204" pitchFamily="34" charset="0"/>
              </a:rPr>
              <a:t> published by OECD.AI, a global hub provided by the OECD for AI practitioners.</a:t>
            </a:r>
            <a:r>
              <a:rPr lang="en-NZ" sz="1463" dirty="0">
                <a:solidFill>
                  <a:srgbClr val="002060"/>
                </a:solidFill>
                <a:latin typeface="Source Sans Pro" panose="020B0503030403020204" pitchFamily="34" charset="0"/>
                <a:ea typeface="Source Sans Pro" panose="020B0503030403020204" pitchFamily="34" charset="0"/>
              </a:rPr>
              <a:t> </a:t>
            </a:r>
          </a:p>
          <a:p>
            <a:pPr>
              <a:lnSpc>
                <a:spcPct val="116000"/>
              </a:lnSpc>
              <a:spcAft>
                <a:spcPts val="800"/>
              </a:spcAft>
            </a:pPr>
            <a:endParaRPr lang="en-NZ" dirty="0">
              <a:solidFill>
                <a:srgbClr val="002060"/>
              </a:solidFill>
              <a:latin typeface="Calibri" panose="020F0502020204030204" pitchFamily="34" charset="0"/>
            </a:endParaRPr>
          </a:p>
          <a:p>
            <a:pPr>
              <a:lnSpc>
                <a:spcPct val="116000"/>
              </a:lnSpc>
              <a:spcAft>
                <a:spcPts val="800"/>
              </a:spcAft>
            </a:pPr>
            <a:endParaRPr lang="en-NZ" sz="1400" dirty="0">
              <a:effectLst/>
              <a:latin typeface="Aptos" panose="020B0004020202020204" pitchFamily="34" charset="0"/>
              <a:ea typeface="Aptos" panose="020B0004020202020204" pitchFamily="34" charset="0"/>
              <a:cs typeface="Aptos" panose="020B0004020202020204" pitchFamily="34" charset="0"/>
            </a:endParaRPr>
          </a:p>
          <a:p>
            <a:pPr>
              <a:lnSpc>
                <a:spcPct val="116000"/>
              </a:lnSpc>
              <a:spcAft>
                <a:spcPts val="800"/>
              </a:spcAft>
            </a:pPr>
            <a:endParaRPr lang="en-NZ" dirty="0">
              <a:solidFill>
                <a:srgbClr val="002060"/>
              </a:solidFill>
              <a:latin typeface="Calibri" panose="020F0502020204030204" pitchFamily="34" charset="0"/>
            </a:endParaRPr>
          </a:p>
        </p:txBody>
      </p:sp>
    </p:spTree>
    <p:extLst>
      <p:ext uri="{BB962C8B-B14F-4D97-AF65-F5344CB8AC3E}">
        <p14:creationId xmlns:p14="http://schemas.microsoft.com/office/powerpoint/2010/main" val="21508986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D264C-C74F-B288-81C5-9BF22D79F7B3}"/>
              </a:ext>
            </a:extLst>
          </p:cNvPr>
          <p:cNvSpPr>
            <a:spLocks noGrp="1"/>
          </p:cNvSpPr>
          <p:nvPr>
            <p:ph type="title"/>
          </p:nvPr>
        </p:nvSpPr>
        <p:spPr>
          <a:xfrm>
            <a:off x="675879" y="526815"/>
            <a:ext cx="8543925" cy="659190"/>
          </a:xfrm>
        </p:spPr>
        <p:txBody>
          <a:bodyPr/>
          <a:lstStyle/>
          <a:p>
            <a:r>
              <a:rPr lang="en-NZ" sz="3600" b="1" dirty="0">
                <a:solidFill>
                  <a:srgbClr val="002060"/>
                </a:solidFill>
                <a:effectLst>
                  <a:outerShdw blurRad="38100" dist="38100" dir="2700000" algn="tl">
                    <a:srgbClr val="000000">
                      <a:alpha val="43137"/>
                    </a:srgbClr>
                  </a:outerShdw>
                </a:effectLst>
              </a:rPr>
              <a:t>Commitment 8</a:t>
            </a:r>
            <a:endParaRPr lang="en-NZ" dirty="0"/>
          </a:p>
        </p:txBody>
      </p:sp>
      <p:sp>
        <p:nvSpPr>
          <p:cNvPr id="3" name="Text Placeholder 2">
            <a:extLst>
              <a:ext uri="{FF2B5EF4-FFF2-40B4-BE49-F238E27FC236}">
                <a16:creationId xmlns:a16="http://schemas.microsoft.com/office/drawing/2014/main" id="{DC840CA8-49ED-BE04-5D43-570E76619ABE}"/>
              </a:ext>
            </a:extLst>
          </p:cNvPr>
          <p:cNvSpPr>
            <a:spLocks noGrp="1"/>
          </p:cNvSpPr>
          <p:nvPr>
            <p:ph type="body" idx="1"/>
          </p:nvPr>
        </p:nvSpPr>
        <p:spPr>
          <a:xfrm>
            <a:off x="766414" y="1530036"/>
            <a:ext cx="8622030" cy="2392256"/>
          </a:xfrm>
        </p:spPr>
        <p:txBody>
          <a:bodyPr/>
          <a:lstStyle/>
          <a:p>
            <a:r>
              <a:rPr lang="en-NZ" b="1" dirty="0">
                <a:solidFill>
                  <a:srgbClr val="002060"/>
                </a:solidFill>
              </a:rPr>
              <a:t>Challenges</a:t>
            </a:r>
          </a:p>
          <a:p>
            <a:pPr fontAlgn="base">
              <a:spcAft>
                <a:spcPts val="800"/>
              </a:spcAft>
            </a:pPr>
            <a:r>
              <a:rPr lang="en-NZ" sz="1463" dirty="0">
                <a:solidFill>
                  <a:srgbClr val="002060"/>
                </a:solidFill>
              </a:rPr>
              <a:t>Resource constraints are the biggest challenge – Stats NZ currently cannot resource engagement with stakeholders or implementation of the remaining recommendations from the One Year Review. </a:t>
            </a:r>
          </a:p>
          <a:p>
            <a:r>
              <a:rPr lang="en-NZ" b="1" dirty="0">
                <a:solidFill>
                  <a:srgbClr val="002060"/>
                </a:solidFill>
              </a:rPr>
              <a:t>Next Steps</a:t>
            </a:r>
          </a:p>
          <a:p>
            <a:pPr fontAlgn="base">
              <a:spcAft>
                <a:spcPts val="800"/>
              </a:spcAft>
            </a:pPr>
            <a:r>
              <a:rPr lang="en-NZ" sz="1463" dirty="0">
                <a:solidFill>
                  <a:srgbClr val="002060"/>
                </a:solidFill>
              </a:rPr>
              <a:t>Stats NZ will not be undertaking any further work on Milestone 2 – stakeholder engagement – for the remainder of 2024.</a:t>
            </a:r>
          </a:p>
          <a:p>
            <a:pPr fontAlgn="base">
              <a:spcAft>
                <a:spcPts val="800"/>
              </a:spcAft>
            </a:pPr>
            <a:r>
              <a:rPr lang="en-NZ" sz="1463" dirty="0">
                <a:solidFill>
                  <a:srgbClr val="002060"/>
                </a:solidFill>
              </a:rPr>
              <a:t> </a:t>
            </a:r>
          </a:p>
          <a:p>
            <a:endParaRPr lang="en-NZ" dirty="0"/>
          </a:p>
          <a:p>
            <a:endParaRPr lang="en-NZ" dirty="0"/>
          </a:p>
        </p:txBody>
      </p:sp>
    </p:spTree>
    <p:extLst>
      <p:ext uri="{BB962C8B-B14F-4D97-AF65-F5344CB8AC3E}">
        <p14:creationId xmlns:p14="http://schemas.microsoft.com/office/powerpoint/2010/main" val="2440386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C21132-7A8E-42D6-BA34-13C37CF4A341}"/>
              </a:ext>
            </a:extLst>
          </p:cNvPr>
          <p:cNvSpPr>
            <a:spLocks noGrp="1"/>
          </p:cNvSpPr>
          <p:nvPr>
            <p:ph type="title"/>
          </p:nvPr>
        </p:nvSpPr>
        <p:spPr>
          <a:xfrm>
            <a:off x="554702" y="195183"/>
            <a:ext cx="8543925" cy="1077218"/>
          </a:xfrm>
        </p:spPr>
        <p:txBody>
          <a:bodyPr/>
          <a:lstStyle/>
          <a:p>
            <a:r>
              <a:rPr lang="en-NZ" sz="3000" b="1">
                <a:solidFill>
                  <a:srgbClr val="002060"/>
                </a:solidFill>
                <a:effectLst>
                  <a:outerShdw blurRad="38100" dist="38100" dir="2700000" algn="tl">
                    <a:srgbClr val="000000">
                      <a:alpha val="43137"/>
                    </a:srgbClr>
                  </a:outerShdw>
                </a:effectLst>
              </a:rPr>
              <a:t>You are welcome to send any questions about this update to:</a:t>
            </a:r>
          </a:p>
        </p:txBody>
      </p:sp>
      <p:sp>
        <p:nvSpPr>
          <p:cNvPr id="3" name="TextBox 2">
            <a:extLst>
              <a:ext uri="{FF2B5EF4-FFF2-40B4-BE49-F238E27FC236}">
                <a16:creationId xmlns:a16="http://schemas.microsoft.com/office/drawing/2014/main" id="{DEF8640F-695F-E356-335A-3E226321367F}"/>
              </a:ext>
            </a:extLst>
          </p:cNvPr>
          <p:cNvSpPr txBox="1"/>
          <p:nvPr/>
        </p:nvSpPr>
        <p:spPr>
          <a:xfrm>
            <a:off x="2230092" y="1411859"/>
            <a:ext cx="9310255" cy="369332"/>
          </a:xfrm>
          <a:prstGeom prst="rect">
            <a:avLst/>
          </a:prstGeom>
          <a:noFill/>
        </p:spPr>
        <p:txBody>
          <a:bodyPr wrap="square">
            <a:spAutoFit/>
          </a:bodyPr>
          <a:lstStyle/>
          <a:p>
            <a:r>
              <a:rPr lang="en-NZ" dirty="0">
                <a:solidFill>
                  <a:srgbClr val="002060"/>
                </a:solidFill>
                <a:latin typeface="Calibri" panose="020F0502020204030204" pitchFamily="34" charset="0"/>
              </a:rPr>
              <a:t>ogpnz@publicservice.govt.nz</a:t>
            </a:r>
          </a:p>
        </p:txBody>
      </p:sp>
      <p:sp>
        <p:nvSpPr>
          <p:cNvPr id="6" name="TextBox 5">
            <a:extLst>
              <a:ext uri="{FF2B5EF4-FFF2-40B4-BE49-F238E27FC236}">
                <a16:creationId xmlns:a16="http://schemas.microsoft.com/office/drawing/2014/main" id="{FBFC35DA-257B-F02B-9544-55F83FB049C5}"/>
              </a:ext>
            </a:extLst>
          </p:cNvPr>
          <p:cNvSpPr txBox="1"/>
          <p:nvPr/>
        </p:nvSpPr>
        <p:spPr>
          <a:xfrm>
            <a:off x="736270" y="2890391"/>
            <a:ext cx="8209957" cy="646331"/>
          </a:xfrm>
          <a:prstGeom prst="rect">
            <a:avLst/>
          </a:prstGeom>
          <a:noFill/>
        </p:spPr>
        <p:txBody>
          <a:bodyPr wrap="square" lIns="91440" tIns="45720" rIns="91440" bIns="45720" anchor="t">
            <a:spAutoFit/>
          </a:bodyPr>
          <a:lstStyle/>
          <a:p>
            <a:r>
              <a:rPr lang="en-NZ" dirty="0">
                <a:solidFill>
                  <a:srgbClr val="002060"/>
                </a:solidFill>
                <a:latin typeface="Calibri" panose="020F0502020204030204" pitchFamily="34" charset="0"/>
              </a:rPr>
              <a:t>We will respond to your questions and post the responses on the OGP website </a:t>
            </a:r>
            <a:r>
              <a:rPr lang="en-US" dirty="0">
                <a:solidFill>
                  <a:srgbClr val="002060"/>
                </a:solidFill>
                <a:latin typeface="Calibri" panose="020F0502020204030204" pitchFamily="34" charset="0"/>
                <a:hlinkClick r:id="rId3">
                  <a:extLst>
                    <a:ext uri="{A12FA001-AC4F-418D-AE19-62706E023703}">
                      <ahyp:hlinkClr xmlns:ahyp="http://schemas.microsoft.com/office/drawing/2018/hyperlinkcolor" val="tx"/>
                    </a:ext>
                  </a:extLst>
                </a:hlinkClick>
              </a:rPr>
              <a:t>ogp.org.nz</a:t>
            </a:r>
            <a:r>
              <a:rPr lang="en-NZ" dirty="0">
                <a:solidFill>
                  <a:srgbClr val="002060"/>
                </a:solidFill>
                <a:latin typeface="Calibri" panose="020F0502020204030204" pitchFamily="34" charset="0"/>
              </a:rPr>
              <a:t> </a:t>
            </a:r>
          </a:p>
        </p:txBody>
      </p:sp>
    </p:spTree>
    <p:extLst>
      <p:ext uri="{BB962C8B-B14F-4D97-AF65-F5344CB8AC3E}">
        <p14:creationId xmlns:p14="http://schemas.microsoft.com/office/powerpoint/2010/main" val="2867871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C21132-7A8E-42D6-BA34-13C37CF4A341}"/>
              </a:ext>
            </a:extLst>
          </p:cNvPr>
          <p:cNvSpPr>
            <a:spLocks noGrp="1"/>
          </p:cNvSpPr>
          <p:nvPr>
            <p:ph type="title"/>
          </p:nvPr>
        </p:nvSpPr>
        <p:spPr>
          <a:xfrm>
            <a:off x="825376" y="787652"/>
            <a:ext cx="7813381" cy="599278"/>
          </a:xfrm>
        </p:spPr>
        <p:txBody>
          <a:bodyPr lIns="74295" tIns="37148" rIns="74295" bIns="37148" anchor="b"/>
          <a:lstStyle/>
          <a:p>
            <a:r>
              <a:rPr lang="en-NZ" sz="2438" b="1" dirty="0">
                <a:solidFill>
                  <a:srgbClr val="002060"/>
                </a:solidFill>
                <a:effectLst>
                  <a:outerShdw blurRad="38100" dist="38100" dir="2700000" algn="tl">
                    <a:srgbClr val="000000">
                      <a:alpha val="43137"/>
                    </a:srgbClr>
                  </a:outerShdw>
                </a:effectLst>
                <a:latin typeface="Source Sans Pro"/>
                <a:ea typeface="Source Sans Pro"/>
              </a:rPr>
              <a:t>Commitment One  </a:t>
            </a:r>
            <a:endParaRPr lang="en-NZ" sz="2438" b="1" dirty="0">
              <a:solidFill>
                <a:srgbClr val="002060"/>
              </a:solidFill>
              <a:effectLst>
                <a:outerShdw blurRad="38100" dist="38100" dir="2700000" algn="tl">
                  <a:srgbClr val="000000">
                    <a:alpha val="43137"/>
                  </a:srgbClr>
                </a:outerShdw>
              </a:effectLst>
            </a:endParaRPr>
          </a:p>
        </p:txBody>
      </p:sp>
      <p:sp>
        <p:nvSpPr>
          <p:cNvPr id="8" name="Text Placeholder 7">
            <a:extLst>
              <a:ext uri="{FF2B5EF4-FFF2-40B4-BE49-F238E27FC236}">
                <a16:creationId xmlns:a16="http://schemas.microsoft.com/office/drawing/2014/main" id="{4E9BF041-9975-4F0C-9051-DB9ADECC009E}"/>
              </a:ext>
            </a:extLst>
          </p:cNvPr>
          <p:cNvSpPr>
            <a:spLocks noGrp="1"/>
          </p:cNvSpPr>
          <p:nvPr>
            <p:ph type="body" idx="1"/>
          </p:nvPr>
        </p:nvSpPr>
        <p:spPr>
          <a:xfrm>
            <a:off x="825376" y="1252278"/>
            <a:ext cx="6654021" cy="1560195"/>
          </a:xfrm>
        </p:spPr>
        <p:txBody>
          <a:bodyPr lIns="74295" tIns="37148" rIns="74295" bIns="37148" anchor="t"/>
          <a:lstStyle/>
          <a:p>
            <a:endParaRPr lang="en-US" sz="1463" dirty="0">
              <a:solidFill>
                <a:srgbClr val="002060"/>
              </a:solidFill>
            </a:endParaRPr>
          </a:p>
          <a:p>
            <a:r>
              <a:rPr lang="en-NZ" b="1" dirty="0">
                <a:solidFill>
                  <a:srgbClr val="002060"/>
                </a:solidFill>
                <a:latin typeface="Source Sans Pro"/>
                <a:ea typeface="Source Sans Pro"/>
              </a:rPr>
              <a:t>Commitment Description </a:t>
            </a:r>
            <a:endParaRPr lang="en-US" b="1" dirty="0">
              <a:solidFill>
                <a:srgbClr val="002060"/>
              </a:solidFill>
              <a:latin typeface="Source Sans Pro"/>
              <a:ea typeface="Source Sans Pro"/>
            </a:endParaRPr>
          </a:p>
          <a:p>
            <a:r>
              <a:rPr lang="en-US" sz="1463" dirty="0">
                <a:solidFill>
                  <a:srgbClr val="002060"/>
                </a:solidFill>
              </a:rPr>
              <a:t>This commitment aims to support meaningful engagement that is well-designed, planned and deliver through three elements: Policy Community Engagement Tool (PCET) to guide good practice; Community of practice; and a model standard to set expectations around the use of consistent engagement frameworks</a:t>
            </a:r>
            <a:endParaRPr lang="en-NZ" sz="1463" dirty="0">
              <a:solidFill>
                <a:srgbClr val="002060"/>
              </a:solidFill>
            </a:endParaRPr>
          </a:p>
        </p:txBody>
      </p:sp>
      <p:sp>
        <p:nvSpPr>
          <p:cNvPr id="3" name="Text Placeholder 7">
            <a:extLst>
              <a:ext uri="{FF2B5EF4-FFF2-40B4-BE49-F238E27FC236}">
                <a16:creationId xmlns:a16="http://schemas.microsoft.com/office/drawing/2014/main" id="{022853A1-7CAD-C301-42B1-A495D0712381}"/>
              </a:ext>
            </a:extLst>
          </p:cNvPr>
          <p:cNvSpPr txBox="1">
            <a:spLocks/>
          </p:cNvSpPr>
          <p:nvPr/>
        </p:nvSpPr>
        <p:spPr>
          <a:xfrm>
            <a:off x="825376" y="2951018"/>
            <a:ext cx="8644465" cy="2991162"/>
          </a:xfrm>
          <a:prstGeom prst="rect">
            <a:avLst/>
          </a:prstGeom>
        </p:spPr>
        <p:txBody>
          <a:bodyPr lIns="91440" tIns="45720" rIns="91440" bIns="45720" anchor="t"/>
          <a:lstStyle>
            <a:lvl1pPr marL="0" indent="0" algn="l" defTabSz="914354" rtl="0" eaLnBrk="1" latinLnBrk="0" hangingPunct="1">
              <a:lnSpc>
                <a:spcPct val="90000"/>
              </a:lnSpc>
              <a:spcBef>
                <a:spcPts val="1000"/>
              </a:spcBef>
              <a:buFont typeface="Arial" panose="020B0604020202020204" pitchFamily="34" charset="0"/>
              <a:buNone/>
              <a:defRPr sz="1800" kern="1200">
                <a:solidFill>
                  <a:schemeClr val="tx1">
                    <a:lumMod val="85000"/>
                    <a:lumOff val="15000"/>
                  </a:schemeClr>
                </a:solidFill>
                <a:latin typeface="Source Sans Pro" panose="020B0503030403020204" pitchFamily="34" charset="0"/>
                <a:ea typeface="Source Sans Pro" panose="020B0503030403020204" pitchFamily="34" charset="0"/>
                <a:cs typeface="+mn-cs"/>
              </a:defRPr>
            </a:lvl1pPr>
            <a:lvl2pPr marL="457178" indent="0" algn="l" defTabSz="914354"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354" indent="0" algn="l" defTabSz="914354"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532"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709"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5886"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062"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240"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418"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NZ" b="1" dirty="0">
                <a:solidFill>
                  <a:srgbClr val="002060"/>
                </a:solidFill>
                <a:latin typeface="Source Sans Pro"/>
                <a:ea typeface="Source Sans Pro"/>
              </a:rPr>
              <a:t>Progress in 2024</a:t>
            </a:r>
          </a:p>
          <a:p>
            <a:pPr marL="285750" indent="-285750" fontAlgn="base">
              <a:buFont typeface="Arial" panose="020B0604020202020204" pitchFamily="34" charset="0"/>
              <a:buChar char="•"/>
            </a:pPr>
            <a:r>
              <a:rPr lang="en-US" sz="1450" dirty="0">
                <a:solidFill>
                  <a:srgbClr val="002060"/>
                </a:solidFill>
                <a:latin typeface="Source Sans Pro"/>
                <a:ea typeface="Source Sans Pro"/>
              </a:rPr>
              <a:t>Work on a model standard for community engagement has ceased.  The PCET was enhanced in 2023 with community input . Rather than introduce a model standard, the focus has changed to increasing agency use of the PCET through promoting the PCET and providing agencies with case study examples. </a:t>
            </a:r>
            <a:endParaRPr lang="en-US" sz="1450" dirty="0">
              <a:solidFill>
                <a:srgbClr val="002060"/>
              </a:solidFill>
            </a:endParaRPr>
          </a:p>
          <a:p>
            <a:pPr marL="285750" indent="-285750" fontAlgn="base">
              <a:buFont typeface="Arial" panose="020B0604020202020204" pitchFamily="34" charset="0"/>
              <a:buChar char="•"/>
            </a:pPr>
            <a:r>
              <a:rPr lang="en-US" sz="1450" dirty="0">
                <a:solidFill>
                  <a:srgbClr val="002060"/>
                </a:solidFill>
                <a:latin typeface="Source Sans Pro"/>
                <a:ea typeface="Source Sans Pro"/>
              </a:rPr>
              <a:t>The  Cross Government Stakeholder Community of Practice (</a:t>
            </a:r>
            <a:r>
              <a:rPr lang="en-US" sz="1450" dirty="0" err="1">
                <a:solidFill>
                  <a:srgbClr val="002060"/>
                </a:solidFill>
                <a:latin typeface="Source Sans Pro"/>
                <a:ea typeface="Source Sans Pro"/>
              </a:rPr>
              <a:t>CGSCoP</a:t>
            </a:r>
            <a:r>
              <a:rPr lang="en-US" sz="1450" dirty="0">
                <a:solidFill>
                  <a:srgbClr val="002060"/>
                </a:solidFill>
                <a:latin typeface="Source Sans Pro"/>
                <a:ea typeface="Source Sans Pro"/>
              </a:rPr>
              <a:t>) continues to operate, with some activities scaled back due to the current restraint environment.   Hui E! recently spoke at a </a:t>
            </a:r>
            <a:r>
              <a:rPr lang="en-US" sz="1450" dirty="0" err="1">
                <a:solidFill>
                  <a:srgbClr val="002060"/>
                </a:solidFill>
                <a:latin typeface="Source Sans Pro"/>
                <a:ea typeface="Source Sans Pro"/>
              </a:rPr>
              <a:t>CGSCoP</a:t>
            </a:r>
            <a:r>
              <a:rPr lang="en-US" sz="1450" dirty="0">
                <a:solidFill>
                  <a:srgbClr val="002060"/>
                </a:solidFill>
                <a:latin typeface="Source Sans Pro"/>
                <a:ea typeface="Source Sans Pro"/>
              </a:rPr>
              <a:t> virtual hui on “Doing more with less”, on how the community sector manages fiscal restraint.  The </a:t>
            </a:r>
            <a:r>
              <a:rPr lang="en-US" sz="1450" dirty="0" err="1">
                <a:solidFill>
                  <a:srgbClr val="002060"/>
                </a:solidFill>
                <a:latin typeface="Source Sans Pro"/>
                <a:ea typeface="Source Sans Pro"/>
              </a:rPr>
              <a:t>CGSCoP</a:t>
            </a:r>
            <a:r>
              <a:rPr lang="en-US" sz="1450" dirty="0">
                <a:solidFill>
                  <a:srgbClr val="002060"/>
                </a:solidFill>
                <a:latin typeface="Source Sans Pro"/>
                <a:ea typeface="Source Sans Pro"/>
              </a:rPr>
              <a:t> continues to run a dedicated, shared website which enables members around New Zealand to collaborate and  share resources, including case studies.  </a:t>
            </a:r>
            <a:endParaRPr lang="en-US" sz="1450" dirty="0">
              <a:solidFill>
                <a:srgbClr val="002060"/>
              </a:solidFill>
            </a:endParaRPr>
          </a:p>
          <a:p>
            <a:pPr marL="285750" indent="-285750" fontAlgn="base">
              <a:buFont typeface="Arial" panose="020B0604020202020204" pitchFamily="34" charset="0"/>
              <a:buChar char="•"/>
            </a:pPr>
            <a:r>
              <a:rPr lang="en-NZ" sz="1463" dirty="0">
                <a:solidFill>
                  <a:srgbClr val="002060"/>
                </a:solidFill>
              </a:rPr>
              <a:t>The Working with Survivors Model Standards, co-designed  by the Commission and the Pike Family Reference Group, were recently jointly reviewed,  continuing the co design process that commenced with the drafting  of these model standards.</a:t>
            </a:r>
          </a:p>
          <a:p>
            <a:pPr marL="285750" indent="-285750" fontAlgn="base">
              <a:buFont typeface="Arial" panose="020B0604020202020204" pitchFamily="34" charset="0"/>
              <a:buChar char="•"/>
            </a:pPr>
            <a:endParaRPr lang="en-NZ" sz="1463" dirty="0">
              <a:solidFill>
                <a:srgbClr val="002060"/>
              </a:solidFill>
            </a:endParaRPr>
          </a:p>
          <a:p>
            <a:pPr marL="231775" indent="-231775">
              <a:buFont typeface="Arial" panose="020B0604020202020204" pitchFamily="34" charset="0"/>
              <a:buChar char="•"/>
            </a:pPr>
            <a:endParaRPr lang="en-NZ" sz="1463" dirty="0">
              <a:solidFill>
                <a:srgbClr val="002060"/>
              </a:solidFill>
            </a:endParaRPr>
          </a:p>
        </p:txBody>
      </p:sp>
      <p:pic>
        <p:nvPicPr>
          <p:cNvPr id="1028" name="Picture 4">
            <a:extLst>
              <a:ext uri="{FF2B5EF4-FFF2-40B4-BE49-F238E27FC236}">
                <a16:creationId xmlns:a16="http://schemas.microsoft.com/office/drawing/2014/main" id="{9732D3A7-2212-FA3D-9DFB-372771A970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4240" y="695284"/>
            <a:ext cx="2080260" cy="1560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622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C21132-7A8E-42D6-BA34-13C37CF4A341}"/>
              </a:ext>
            </a:extLst>
          </p:cNvPr>
          <p:cNvSpPr>
            <a:spLocks noGrp="1"/>
          </p:cNvSpPr>
          <p:nvPr>
            <p:ph type="title"/>
          </p:nvPr>
        </p:nvSpPr>
        <p:spPr>
          <a:xfrm>
            <a:off x="1033402" y="1021358"/>
            <a:ext cx="7813381" cy="454024"/>
          </a:xfrm>
        </p:spPr>
        <p:txBody>
          <a:bodyPr lIns="74295" tIns="37148" rIns="74295" bIns="37148" anchor="b"/>
          <a:lstStyle/>
          <a:p>
            <a:r>
              <a:rPr lang="en-NZ" sz="2438" b="1">
                <a:solidFill>
                  <a:srgbClr val="002060"/>
                </a:solidFill>
                <a:effectLst>
                  <a:outerShdw blurRad="38100" dist="38100" dir="2700000" algn="tl">
                    <a:srgbClr val="000000">
                      <a:alpha val="43137"/>
                    </a:srgbClr>
                  </a:outerShdw>
                </a:effectLst>
                <a:latin typeface="Source Sans Pro"/>
                <a:ea typeface="Source Sans Pro"/>
              </a:rPr>
              <a:t>Commitment One </a:t>
            </a:r>
            <a:endParaRPr lang="en-NZ" sz="2438" b="1">
              <a:solidFill>
                <a:srgbClr val="002060"/>
              </a:solidFill>
              <a:effectLst>
                <a:outerShdw blurRad="38100" dist="38100" dir="2700000" algn="tl">
                  <a:srgbClr val="000000">
                    <a:alpha val="43137"/>
                  </a:srgbClr>
                </a:outerShdw>
              </a:effectLst>
            </a:endParaRPr>
          </a:p>
        </p:txBody>
      </p:sp>
      <p:sp>
        <p:nvSpPr>
          <p:cNvPr id="6" name="Text Placeholder 7">
            <a:extLst>
              <a:ext uri="{FF2B5EF4-FFF2-40B4-BE49-F238E27FC236}">
                <a16:creationId xmlns:a16="http://schemas.microsoft.com/office/drawing/2014/main" id="{C4581871-96E9-561F-6E92-2753506016E5}"/>
              </a:ext>
            </a:extLst>
          </p:cNvPr>
          <p:cNvSpPr>
            <a:spLocks noGrp="1"/>
          </p:cNvSpPr>
          <p:nvPr>
            <p:ph type="body" idx="1"/>
          </p:nvPr>
        </p:nvSpPr>
        <p:spPr>
          <a:xfrm>
            <a:off x="1033402" y="1739598"/>
            <a:ext cx="8027394" cy="989747"/>
          </a:xfrm>
        </p:spPr>
        <p:txBody>
          <a:bodyPr lIns="74295" tIns="37148" rIns="74295" bIns="37148" anchor="t"/>
          <a:lstStyle/>
          <a:p>
            <a:r>
              <a:rPr lang="en-NZ" b="1">
                <a:solidFill>
                  <a:srgbClr val="002060"/>
                </a:solidFill>
                <a:latin typeface="Source Sans Pro"/>
                <a:ea typeface="Source Sans Pro"/>
              </a:rPr>
              <a:t>Challenges</a:t>
            </a:r>
            <a:endParaRPr lang="en-NZ">
              <a:latin typeface="Source Sans Pro"/>
              <a:ea typeface="Source Sans Pro"/>
            </a:endParaRPr>
          </a:p>
          <a:p>
            <a:pPr marL="285750" indent="-285750" algn="l" rtl="0" fontAlgn="base">
              <a:buFont typeface="Arial" panose="020B0604020202020204" pitchFamily="34" charset="0"/>
              <a:buChar char="•"/>
            </a:pPr>
            <a:r>
              <a:rPr lang="en-US" sz="1463">
                <a:solidFill>
                  <a:srgbClr val="002060"/>
                </a:solidFill>
              </a:rPr>
              <a:t>Agencies having sufficient time and resource to engage with communities using the PCET  in an environment of fiscal restraint and changing government priorities.   </a:t>
            </a:r>
          </a:p>
          <a:p>
            <a:endParaRPr lang="en-NZ"/>
          </a:p>
        </p:txBody>
      </p:sp>
      <p:sp>
        <p:nvSpPr>
          <p:cNvPr id="7" name="Text Placeholder 7">
            <a:extLst>
              <a:ext uri="{FF2B5EF4-FFF2-40B4-BE49-F238E27FC236}">
                <a16:creationId xmlns:a16="http://schemas.microsoft.com/office/drawing/2014/main" id="{D0237BC9-D39E-585E-DBF2-C4B77D477D10}"/>
              </a:ext>
            </a:extLst>
          </p:cNvPr>
          <p:cNvSpPr txBox="1">
            <a:spLocks/>
          </p:cNvSpPr>
          <p:nvPr/>
        </p:nvSpPr>
        <p:spPr>
          <a:xfrm>
            <a:off x="1033402" y="2993561"/>
            <a:ext cx="8512303" cy="4459918"/>
          </a:xfrm>
          <a:prstGeom prst="rect">
            <a:avLst/>
          </a:prstGeom>
        </p:spPr>
        <p:txBody>
          <a:bodyPr lIns="74295" tIns="37148" rIns="74295" bIns="37148" anchor="t"/>
          <a:lstStyle>
            <a:lvl1pPr marL="0" indent="0" algn="l" defTabSz="914354" rtl="0" eaLnBrk="1" latinLnBrk="0" hangingPunct="1">
              <a:lnSpc>
                <a:spcPct val="90000"/>
              </a:lnSpc>
              <a:spcBef>
                <a:spcPts val="1000"/>
              </a:spcBef>
              <a:buFont typeface="Arial" panose="020B0604020202020204" pitchFamily="34" charset="0"/>
              <a:buNone/>
              <a:defRPr sz="1800" kern="1200">
                <a:solidFill>
                  <a:schemeClr val="tx1">
                    <a:lumMod val="85000"/>
                    <a:lumOff val="15000"/>
                  </a:schemeClr>
                </a:solidFill>
                <a:latin typeface="Source Sans Pro" panose="020B0503030403020204" pitchFamily="34" charset="0"/>
                <a:ea typeface="Source Sans Pro" panose="020B0503030403020204" pitchFamily="34" charset="0"/>
                <a:cs typeface="+mn-cs"/>
              </a:defRPr>
            </a:lvl1pPr>
            <a:lvl2pPr marL="457178" indent="0" algn="l" defTabSz="914354"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354" indent="0" algn="l" defTabSz="914354"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532"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709"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5886"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062"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240"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418"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NZ" b="1" dirty="0">
                <a:solidFill>
                  <a:srgbClr val="002060"/>
                </a:solidFill>
                <a:latin typeface="Source Sans Pro"/>
                <a:ea typeface="Source Sans Pro"/>
              </a:rPr>
              <a:t>Next Steps </a:t>
            </a:r>
          </a:p>
          <a:p>
            <a:pPr marL="285750" indent="-285750">
              <a:buFont typeface="Arial" panose="020B0604020202020204" pitchFamily="34" charset="0"/>
              <a:buChar char="•"/>
            </a:pPr>
            <a:r>
              <a:rPr lang="en-NZ" sz="1463" dirty="0">
                <a:solidFill>
                  <a:srgbClr val="002060"/>
                </a:solidFill>
                <a:cs typeface="Calibri"/>
              </a:rPr>
              <a:t>Confirm the priorities of the incoming government. </a:t>
            </a:r>
          </a:p>
          <a:p>
            <a:pPr marL="285750" indent="-285750">
              <a:buFont typeface="Arial" panose="020B0604020202020204" pitchFamily="34" charset="0"/>
              <a:buChar char="•"/>
            </a:pPr>
            <a:r>
              <a:rPr lang="en-NZ" sz="1463" dirty="0">
                <a:solidFill>
                  <a:srgbClr val="002060"/>
                </a:solidFill>
                <a:cs typeface="Calibri"/>
              </a:rPr>
              <a:t>Continue to promote the Policy Community Engagement Tool and other engagement guidance.</a:t>
            </a:r>
          </a:p>
          <a:p>
            <a:pPr marL="232172" indent="-232172">
              <a:buFont typeface="Arial" panose="020B0604020202020204" pitchFamily="34" charset="0"/>
              <a:buChar char="•"/>
            </a:pPr>
            <a:r>
              <a:rPr lang="en-NZ" sz="1463" dirty="0">
                <a:solidFill>
                  <a:srgbClr val="002060"/>
                </a:solidFill>
                <a:cs typeface="Calibri"/>
              </a:rPr>
              <a:t>Continue to support the </a:t>
            </a:r>
            <a:r>
              <a:rPr lang="en-US" sz="1463" dirty="0">
                <a:solidFill>
                  <a:srgbClr val="002060"/>
                </a:solidFill>
                <a:cs typeface="Calibri"/>
              </a:rPr>
              <a:t>Cross Government Stakeholder Community of Practice</a:t>
            </a:r>
            <a:r>
              <a:rPr lang="en-NZ" sz="1463" dirty="0">
                <a:solidFill>
                  <a:srgbClr val="002060"/>
                </a:solidFill>
                <a:cs typeface="Calibri"/>
              </a:rPr>
              <a:t>.  </a:t>
            </a:r>
          </a:p>
        </p:txBody>
      </p:sp>
    </p:spTree>
    <p:extLst>
      <p:ext uri="{BB962C8B-B14F-4D97-AF65-F5344CB8AC3E}">
        <p14:creationId xmlns:p14="http://schemas.microsoft.com/office/powerpoint/2010/main" val="49251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CA8F3-1E97-AB18-8C3D-4F4AE7D0C230}"/>
              </a:ext>
            </a:extLst>
          </p:cNvPr>
          <p:cNvSpPr>
            <a:spLocks noGrp="1"/>
          </p:cNvSpPr>
          <p:nvPr>
            <p:ph type="title"/>
          </p:nvPr>
        </p:nvSpPr>
        <p:spPr>
          <a:xfrm>
            <a:off x="1282535" y="632798"/>
            <a:ext cx="7404265" cy="1500801"/>
          </a:xfrm>
        </p:spPr>
        <p:txBody>
          <a:bodyPr/>
          <a:lstStyle/>
          <a:p>
            <a:r>
              <a:rPr lang="en-NZ"/>
              <a:t>Commitment Two – Research Deliberative Processes for Community Engagement</a:t>
            </a:r>
          </a:p>
        </p:txBody>
      </p:sp>
      <p:sp>
        <p:nvSpPr>
          <p:cNvPr id="3" name="Text Placeholder 2">
            <a:extLst>
              <a:ext uri="{FF2B5EF4-FFF2-40B4-BE49-F238E27FC236}">
                <a16:creationId xmlns:a16="http://schemas.microsoft.com/office/drawing/2014/main" id="{5E157A84-3763-B079-0279-3CECDF6363AC}"/>
              </a:ext>
            </a:extLst>
          </p:cNvPr>
          <p:cNvSpPr>
            <a:spLocks noGrp="1"/>
          </p:cNvSpPr>
          <p:nvPr>
            <p:ph type="body" idx="1"/>
          </p:nvPr>
        </p:nvSpPr>
        <p:spPr>
          <a:xfrm>
            <a:off x="1448459" y="2025403"/>
            <a:ext cx="7009081" cy="1103086"/>
          </a:xfrm>
        </p:spPr>
        <p:txBody>
          <a:bodyPr/>
          <a:lstStyle/>
          <a:p>
            <a:endParaRPr lang="en-NZ" sz="2800"/>
          </a:p>
          <a:p>
            <a:r>
              <a:rPr lang="en-NZ" sz="2800"/>
              <a:t>Lead: Te Kawa </a:t>
            </a:r>
            <a:r>
              <a:rPr lang="en-NZ" sz="2800" err="1"/>
              <a:t>Maataho</a:t>
            </a:r>
            <a:r>
              <a:rPr lang="en-NZ" sz="2800"/>
              <a:t> Public Service Commission</a:t>
            </a:r>
          </a:p>
        </p:txBody>
      </p:sp>
    </p:spTree>
    <p:extLst>
      <p:ext uri="{BB962C8B-B14F-4D97-AF65-F5344CB8AC3E}">
        <p14:creationId xmlns:p14="http://schemas.microsoft.com/office/powerpoint/2010/main" val="640173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C21132-7A8E-42D6-BA34-13C37CF4A341}"/>
              </a:ext>
            </a:extLst>
          </p:cNvPr>
          <p:cNvSpPr>
            <a:spLocks noGrp="1"/>
          </p:cNvSpPr>
          <p:nvPr>
            <p:ph type="title"/>
          </p:nvPr>
        </p:nvSpPr>
        <p:spPr>
          <a:xfrm>
            <a:off x="649038" y="765626"/>
            <a:ext cx="8416316" cy="666768"/>
          </a:xfrm>
        </p:spPr>
        <p:txBody>
          <a:bodyPr lIns="74295" tIns="37148" rIns="74295" bIns="37148" anchor="b"/>
          <a:lstStyle/>
          <a:p>
            <a:r>
              <a:rPr lang="en-NZ" sz="2438" b="1">
                <a:solidFill>
                  <a:srgbClr val="002060"/>
                </a:solidFill>
                <a:effectLst>
                  <a:outerShdw blurRad="38100" dist="38100" dir="2700000" algn="tl">
                    <a:srgbClr val="000000">
                      <a:alpha val="43137"/>
                    </a:srgbClr>
                  </a:outerShdw>
                </a:effectLst>
                <a:latin typeface="Source Sans Pro"/>
                <a:ea typeface="Source Sans Pro"/>
              </a:rPr>
              <a:t>Commitment 2</a:t>
            </a:r>
            <a:endParaRPr lang="en-NZ" sz="2438" b="1">
              <a:solidFill>
                <a:srgbClr val="002060"/>
              </a:solidFill>
              <a:effectLst>
                <a:outerShdw blurRad="38100" dist="38100" dir="2700000" algn="tl">
                  <a:srgbClr val="000000">
                    <a:alpha val="43137"/>
                  </a:srgbClr>
                </a:outerShdw>
              </a:effectLst>
            </a:endParaRPr>
          </a:p>
        </p:txBody>
      </p:sp>
      <p:sp>
        <p:nvSpPr>
          <p:cNvPr id="8" name="Text Placeholder 7">
            <a:extLst>
              <a:ext uri="{FF2B5EF4-FFF2-40B4-BE49-F238E27FC236}">
                <a16:creationId xmlns:a16="http://schemas.microsoft.com/office/drawing/2014/main" id="{4E9BF041-9975-4F0C-9051-DB9ADECC009E}"/>
              </a:ext>
            </a:extLst>
          </p:cNvPr>
          <p:cNvSpPr>
            <a:spLocks noGrp="1"/>
          </p:cNvSpPr>
          <p:nvPr>
            <p:ph type="body" idx="1"/>
          </p:nvPr>
        </p:nvSpPr>
        <p:spPr>
          <a:xfrm>
            <a:off x="649039" y="1559929"/>
            <a:ext cx="7231262" cy="1454876"/>
          </a:xfrm>
        </p:spPr>
        <p:txBody>
          <a:bodyPr lIns="74295" tIns="37148" rIns="74295" bIns="37148" anchor="t"/>
          <a:lstStyle/>
          <a:p>
            <a:r>
              <a:rPr lang="en-NZ" b="1" dirty="0">
                <a:solidFill>
                  <a:srgbClr val="002060"/>
                </a:solidFill>
                <a:latin typeface="Source Sans Pro"/>
                <a:ea typeface="Source Sans Pro"/>
              </a:rPr>
              <a:t>Commitment Description </a:t>
            </a:r>
            <a:endParaRPr lang="en-US" dirty="0"/>
          </a:p>
          <a:p>
            <a:pPr algn="just"/>
            <a:r>
              <a:rPr lang="en-NZ" sz="1463" dirty="0">
                <a:solidFill>
                  <a:srgbClr val="002060"/>
                </a:solidFill>
              </a:rPr>
              <a:t>This commitment involves researching how deliberative processes can be adapted to work well in the New Zealand context, by identifying two examples and capturing lessons learned in case studies.  Creating case studies aims to raise public service’s’ awareness and capability in deliberative processes.  They can be used as tools for anyone who may want to run a deliberative process.</a:t>
            </a:r>
          </a:p>
          <a:p>
            <a:endParaRPr lang="en-NZ" b="1" dirty="0">
              <a:solidFill>
                <a:srgbClr val="002060"/>
              </a:solidFill>
              <a:latin typeface="Source Sans Pro"/>
              <a:ea typeface="Source Sans Pro"/>
            </a:endParaRPr>
          </a:p>
          <a:p>
            <a:endParaRPr lang="en-NZ" dirty="0"/>
          </a:p>
        </p:txBody>
      </p:sp>
      <p:sp>
        <p:nvSpPr>
          <p:cNvPr id="3" name="Text Placeholder 7">
            <a:extLst>
              <a:ext uri="{FF2B5EF4-FFF2-40B4-BE49-F238E27FC236}">
                <a16:creationId xmlns:a16="http://schemas.microsoft.com/office/drawing/2014/main" id="{022853A1-7CAD-C301-42B1-A495D0712381}"/>
              </a:ext>
            </a:extLst>
          </p:cNvPr>
          <p:cNvSpPr txBox="1">
            <a:spLocks/>
          </p:cNvSpPr>
          <p:nvPr/>
        </p:nvSpPr>
        <p:spPr>
          <a:xfrm>
            <a:off x="649038" y="3138513"/>
            <a:ext cx="7504406" cy="2953861"/>
          </a:xfrm>
          <a:prstGeom prst="rect">
            <a:avLst/>
          </a:prstGeom>
        </p:spPr>
        <p:txBody>
          <a:bodyPr lIns="91440" tIns="45720" rIns="91440" bIns="45720" anchor="t"/>
          <a:lstStyle>
            <a:lvl1pPr marL="0" indent="0" algn="l" defTabSz="914354" rtl="0" eaLnBrk="1" latinLnBrk="0" hangingPunct="1">
              <a:lnSpc>
                <a:spcPct val="90000"/>
              </a:lnSpc>
              <a:spcBef>
                <a:spcPts val="1000"/>
              </a:spcBef>
              <a:buFont typeface="Arial" panose="020B0604020202020204" pitchFamily="34" charset="0"/>
              <a:buNone/>
              <a:defRPr sz="1800" kern="1200">
                <a:solidFill>
                  <a:schemeClr val="tx1">
                    <a:lumMod val="85000"/>
                    <a:lumOff val="15000"/>
                  </a:schemeClr>
                </a:solidFill>
                <a:latin typeface="Source Sans Pro" panose="020B0503030403020204" pitchFamily="34" charset="0"/>
                <a:ea typeface="Source Sans Pro" panose="020B0503030403020204" pitchFamily="34" charset="0"/>
                <a:cs typeface="+mn-cs"/>
              </a:defRPr>
            </a:lvl1pPr>
            <a:lvl2pPr marL="457178" indent="0" algn="l" defTabSz="914354"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354" indent="0" algn="l" defTabSz="914354"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532"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709"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5886"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062"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240"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418"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NZ" b="1" dirty="0">
                <a:solidFill>
                  <a:srgbClr val="002060"/>
                </a:solidFill>
                <a:latin typeface="Source Sans Pro"/>
                <a:ea typeface="Source Sans Pro"/>
              </a:rPr>
              <a:t>Progress in 2024</a:t>
            </a:r>
          </a:p>
          <a:p>
            <a:r>
              <a:rPr lang="en-NZ" sz="1450" dirty="0">
                <a:solidFill>
                  <a:srgbClr val="002060"/>
                </a:solidFill>
                <a:latin typeface="Source Sans Pro"/>
                <a:ea typeface="Source Sans Pro"/>
              </a:rPr>
              <a:t>Work on the Watercare citizens’ assembly case study, deliberative processes information and links, was posted on the Commission’s website last year. Wellington City Council and Watercare have also posted information about the citizens’ assembly on their websites .</a:t>
            </a:r>
          </a:p>
          <a:p>
            <a:r>
              <a:rPr lang="en-NZ" sz="1450" dirty="0">
                <a:solidFill>
                  <a:srgbClr val="002060"/>
                </a:solidFill>
                <a:latin typeface="Source Sans Pro"/>
                <a:ea typeface="Source Sans Pro"/>
              </a:rPr>
              <a:t>No further work has been undertaken in 2024 due to re-prioritisation of resources. See: </a:t>
            </a:r>
            <a:r>
              <a:rPr lang="en-NZ" sz="1450" dirty="0">
                <a:solidFill>
                  <a:srgbClr val="002060"/>
                </a:solidFill>
                <a:latin typeface="Source Sans Pro"/>
                <a:ea typeface="Source Sans Pro"/>
                <a:hlinkClick r:id="rId3">
                  <a:extLst>
                    <a:ext uri="{A12FA001-AC4F-418D-AE19-62706E023703}">
                      <ahyp:hlinkClr xmlns:ahyp="http://schemas.microsoft.com/office/drawing/2018/hyperlinkcolor" val="tx"/>
                    </a:ext>
                  </a:extLst>
                </a:hlinkClick>
              </a:rPr>
              <a:t>https://www.publicservice.govt.nz/publications/deliberative-processes-citizens-juries-and-citizens-assemblies/</a:t>
            </a:r>
            <a:r>
              <a:rPr lang="en-NZ" sz="1450" dirty="0">
                <a:solidFill>
                  <a:srgbClr val="002060"/>
                </a:solidFill>
                <a:latin typeface="Source Sans Pro"/>
                <a:ea typeface="Source Sans Pro"/>
              </a:rPr>
              <a:t> </a:t>
            </a:r>
            <a:endParaRPr lang="en-NZ" sz="1450">
              <a:solidFill>
                <a:srgbClr val="002060"/>
              </a:solidFill>
            </a:endParaRPr>
          </a:p>
          <a:p>
            <a:r>
              <a:rPr lang="en-US" sz="1450" dirty="0">
                <a:solidFill>
                  <a:srgbClr val="002060"/>
                </a:solidFill>
                <a:latin typeface="Source Sans Pro"/>
                <a:ea typeface="Source Sans Pro"/>
                <a:hlinkClick r:id="rId4">
                  <a:extLst>
                    <a:ext uri="{A12FA001-AC4F-418D-AE19-62706E023703}">
                      <ahyp:hlinkClr xmlns:ahyp="http://schemas.microsoft.com/office/drawing/2018/hyperlinkcolor" val="tx"/>
                    </a:ext>
                  </a:extLst>
                </a:hlinkClick>
              </a:rPr>
              <a:t>Wellington City Council to establish Citizens’ Assembly - News and information - Wellington City Council</a:t>
            </a:r>
            <a:r>
              <a:rPr lang="en-US" sz="1450" dirty="0">
                <a:solidFill>
                  <a:srgbClr val="002060"/>
                </a:solidFill>
                <a:latin typeface="Source Sans Pro"/>
                <a:ea typeface="Source Sans Pro"/>
              </a:rPr>
              <a:t>;  </a:t>
            </a:r>
          </a:p>
          <a:p>
            <a:r>
              <a:rPr lang="en-US" sz="1450" dirty="0">
                <a:solidFill>
                  <a:srgbClr val="002060"/>
                </a:solidFill>
                <a:latin typeface="Source Sans Pro"/>
                <a:ea typeface="Source Sans Pro"/>
                <a:hlinkClick r:id="rId5">
                  <a:extLst>
                    <a:ext uri="{A12FA001-AC4F-418D-AE19-62706E023703}">
                      <ahyp:hlinkClr xmlns:ahyp="http://schemas.microsoft.com/office/drawing/2018/hyperlinkcolor" val="tx"/>
                    </a:ext>
                  </a:extLst>
                </a:hlinkClick>
              </a:rPr>
              <a:t>We invite 40 Aucklanders to recommend the region’s future water source (watercare.co.nz)</a:t>
            </a:r>
            <a:endParaRPr lang="en-NZ" sz="1450">
              <a:solidFill>
                <a:srgbClr val="002060"/>
              </a:solidFill>
              <a:latin typeface="Source Sans Pro"/>
              <a:ea typeface="Source Sans Pro"/>
            </a:endParaRPr>
          </a:p>
          <a:p>
            <a:endParaRPr lang="en-NZ" sz="1463">
              <a:solidFill>
                <a:srgbClr val="002060"/>
              </a:solidFill>
            </a:endParaRPr>
          </a:p>
        </p:txBody>
      </p:sp>
    </p:spTree>
    <p:extLst>
      <p:ext uri="{BB962C8B-B14F-4D97-AF65-F5344CB8AC3E}">
        <p14:creationId xmlns:p14="http://schemas.microsoft.com/office/powerpoint/2010/main" val="2989954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C21132-7A8E-42D6-BA34-13C37CF4A341}"/>
              </a:ext>
            </a:extLst>
          </p:cNvPr>
          <p:cNvSpPr>
            <a:spLocks noGrp="1"/>
          </p:cNvSpPr>
          <p:nvPr>
            <p:ph type="title"/>
          </p:nvPr>
        </p:nvSpPr>
        <p:spPr>
          <a:xfrm>
            <a:off x="731982" y="837832"/>
            <a:ext cx="6941939" cy="454024"/>
          </a:xfrm>
        </p:spPr>
        <p:txBody>
          <a:bodyPr/>
          <a:lstStyle/>
          <a:p>
            <a:r>
              <a:rPr lang="en-NZ" sz="2438" b="1">
                <a:solidFill>
                  <a:srgbClr val="002060"/>
                </a:solidFill>
                <a:effectLst>
                  <a:outerShdw blurRad="38100" dist="38100" dir="2700000" algn="tl">
                    <a:srgbClr val="000000">
                      <a:alpha val="43137"/>
                    </a:srgbClr>
                  </a:outerShdw>
                </a:effectLst>
              </a:rPr>
              <a:t>Commitment 2</a:t>
            </a:r>
          </a:p>
        </p:txBody>
      </p:sp>
      <p:sp>
        <p:nvSpPr>
          <p:cNvPr id="8" name="Text Placeholder 7">
            <a:extLst>
              <a:ext uri="{FF2B5EF4-FFF2-40B4-BE49-F238E27FC236}">
                <a16:creationId xmlns:a16="http://schemas.microsoft.com/office/drawing/2014/main" id="{4E9BF041-9975-4F0C-9051-DB9ADECC009E}"/>
              </a:ext>
            </a:extLst>
          </p:cNvPr>
          <p:cNvSpPr>
            <a:spLocks noGrp="1"/>
          </p:cNvSpPr>
          <p:nvPr>
            <p:ph type="body" idx="1"/>
          </p:nvPr>
        </p:nvSpPr>
        <p:spPr>
          <a:xfrm>
            <a:off x="731982" y="1291856"/>
            <a:ext cx="7502380" cy="3668071"/>
          </a:xfrm>
        </p:spPr>
        <p:txBody>
          <a:bodyPr lIns="74295" tIns="37148" rIns="74295" bIns="37148" anchor="t"/>
          <a:lstStyle/>
          <a:p>
            <a:endParaRPr lang="en-NZ" sz="1625" dirty="0">
              <a:solidFill>
                <a:srgbClr val="002060"/>
              </a:solidFill>
            </a:endParaRPr>
          </a:p>
          <a:p>
            <a:r>
              <a:rPr lang="en-NZ" b="1" dirty="0">
                <a:solidFill>
                  <a:srgbClr val="002060"/>
                </a:solidFill>
                <a:latin typeface="Source Sans Pro"/>
                <a:ea typeface="Source Sans Pro"/>
              </a:rPr>
              <a:t>Challenges </a:t>
            </a:r>
          </a:p>
          <a:p>
            <a:r>
              <a:rPr lang="en-NZ" sz="1800" dirty="0">
                <a:latin typeface="Calibri" panose="020F0502020204030204" pitchFamily="34" charset="0"/>
              </a:rPr>
              <a:t> </a:t>
            </a:r>
            <a:r>
              <a:rPr lang="en-NZ" sz="1463" dirty="0">
                <a:solidFill>
                  <a:srgbClr val="002060"/>
                </a:solidFill>
              </a:rPr>
              <a:t>Sufficiency of resources and competing priorities.</a:t>
            </a:r>
          </a:p>
          <a:p>
            <a:endParaRPr lang="en-NZ" b="1" dirty="0">
              <a:solidFill>
                <a:srgbClr val="002060"/>
              </a:solidFill>
              <a:latin typeface="Source Sans Pro"/>
              <a:ea typeface="Source Sans Pro"/>
            </a:endParaRPr>
          </a:p>
          <a:p>
            <a:r>
              <a:rPr lang="en-NZ" b="1" dirty="0">
                <a:solidFill>
                  <a:srgbClr val="002060"/>
                </a:solidFill>
                <a:latin typeface="Source Sans Pro"/>
                <a:ea typeface="Source Sans Pro"/>
              </a:rPr>
              <a:t>Next Steps</a:t>
            </a:r>
          </a:p>
          <a:p>
            <a:r>
              <a:rPr lang="en-NZ" sz="1463" dirty="0">
                <a:solidFill>
                  <a:srgbClr val="002060"/>
                </a:solidFill>
              </a:rPr>
              <a:t>Any further work will depend upon resourcing and priorities.</a:t>
            </a:r>
          </a:p>
          <a:p>
            <a:endParaRPr lang="en-NZ" b="1" dirty="0">
              <a:solidFill>
                <a:srgbClr val="002060"/>
              </a:solidFill>
              <a:latin typeface="Source Sans Pro"/>
              <a:ea typeface="Source Sans Pro"/>
            </a:endParaRPr>
          </a:p>
          <a:p>
            <a:endParaRPr lang="en-NZ" sz="1800" dirty="0">
              <a:solidFill>
                <a:srgbClr val="262626"/>
              </a:solidFill>
              <a:latin typeface="Calibri" panose="020F0502020204030204" pitchFamily="34" charset="0"/>
              <a:cs typeface="Calibri" panose="020F0502020204030204" pitchFamily="34" charset="0"/>
            </a:endParaRPr>
          </a:p>
          <a:p>
            <a:endParaRPr lang="en-NZ" dirty="0"/>
          </a:p>
        </p:txBody>
      </p:sp>
      <p:sp>
        <p:nvSpPr>
          <p:cNvPr id="3" name="Text Placeholder 7">
            <a:extLst>
              <a:ext uri="{FF2B5EF4-FFF2-40B4-BE49-F238E27FC236}">
                <a16:creationId xmlns:a16="http://schemas.microsoft.com/office/drawing/2014/main" id="{022853A1-7CAD-C301-42B1-A495D0712381}"/>
              </a:ext>
            </a:extLst>
          </p:cNvPr>
          <p:cNvSpPr txBox="1">
            <a:spLocks/>
          </p:cNvSpPr>
          <p:nvPr/>
        </p:nvSpPr>
        <p:spPr>
          <a:xfrm>
            <a:off x="659739" y="3759982"/>
            <a:ext cx="7415420" cy="836510"/>
          </a:xfrm>
          <a:prstGeom prst="rect">
            <a:avLst/>
          </a:prstGeom>
        </p:spPr>
        <p:txBody>
          <a:bodyPr lIns="74295" tIns="37148" rIns="74295" bIns="37148" anchor="t"/>
          <a:lstStyle>
            <a:lvl1pPr marL="0" indent="0" algn="l" defTabSz="914354" rtl="0" eaLnBrk="1" latinLnBrk="0" hangingPunct="1">
              <a:lnSpc>
                <a:spcPct val="90000"/>
              </a:lnSpc>
              <a:spcBef>
                <a:spcPts val="1000"/>
              </a:spcBef>
              <a:buFont typeface="Arial" panose="020B0604020202020204" pitchFamily="34" charset="0"/>
              <a:buNone/>
              <a:defRPr sz="1800" kern="1200">
                <a:solidFill>
                  <a:schemeClr val="tx1">
                    <a:lumMod val="85000"/>
                    <a:lumOff val="15000"/>
                  </a:schemeClr>
                </a:solidFill>
                <a:latin typeface="Source Sans Pro" panose="020B0503030403020204" pitchFamily="34" charset="0"/>
                <a:ea typeface="Source Sans Pro" panose="020B0503030403020204" pitchFamily="34" charset="0"/>
                <a:cs typeface="+mn-cs"/>
              </a:defRPr>
            </a:lvl1pPr>
            <a:lvl2pPr marL="457178" indent="0" algn="l" defTabSz="914354"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354" indent="0" algn="l" defTabSz="914354"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532"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709"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5886"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062"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240"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418"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32172" indent="-232172">
              <a:buFont typeface="Arial" panose="020B0604020202020204" pitchFamily="34" charset="0"/>
              <a:buChar char="•"/>
            </a:pPr>
            <a:endParaRPr lang="en-NZ" sz="1800">
              <a:solidFill>
                <a:srgbClr val="002060"/>
              </a:solidFill>
              <a:cs typeface="Calibri"/>
            </a:endParaRPr>
          </a:p>
        </p:txBody>
      </p:sp>
    </p:spTree>
    <p:extLst>
      <p:ext uri="{BB962C8B-B14F-4D97-AF65-F5344CB8AC3E}">
        <p14:creationId xmlns:p14="http://schemas.microsoft.com/office/powerpoint/2010/main" val="3684520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CA8F3-1E97-AB18-8C3D-4F4AE7D0C230}"/>
              </a:ext>
            </a:extLst>
          </p:cNvPr>
          <p:cNvSpPr>
            <a:spLocks noGrp="1"/>
          </p:cNvSpPr>
          <p:nvPr>
            <p:ph type="title"/>
          </p:nvPr>
        </p:nvSpPr>
        <p:spPr>
          <a:xfrm>
            <a:off x="1013381" y="383416"/>
            <a:ext cx="7825819" cy="1930293"/>
          </a:xfrm>
        </p:spPr>
        <p:txBody>
          <a:bodyPr/>
          <a:lstStyle/>
          <a:p>
            <a:r>
              <a:rPr lang="en-NZ"/>
              <a:t>Commitment Three - Establish a Multi- channel Approach to Delivery of Government  Information and Services</a:t>
            </a:r>
            <a:br>
              <a:rPr lang="en-NZ"/>
            </a:br>
            <a:endParaRPr lang="en-NZ"/>
          </a:p>
        </p:txBody>
      </p:sp>
      <p:sp>
        <p:nvSpPr>
          <p:cNvPr id="3" name="Text Placeholder 2">
            <a:extLst>
              <a:ext uri="{FF2B5EF4-FFF2-40B4-BE49-F238E27FC236}">
                <a16:creationId xmlns:a16="http://schemas.microsoft.com/office/drawing/2014/main" id="{5E157A84-3763-B079-0279-3CECDF6363AC}"/>
              </a:ext>
            </a:extLst>
          </p:cNvPr>
          <p:cNvSpPr>
            <a:spLocks noGrp="1"/>
          </p:cNvSpPr>
          <p:nvPr>
            <p:ph type="body" idx="1"/>
          </p:nvPr>
        </p:nvSpPr>
        <p:spPr>
          <a:xfrm>
            <a:off x="900545" y="2632364"/>
            <a:ext cx="7556995" cy="796635"/>
          </a:xfrm>
        </p:spPr>
        <p:txBody>
          <a:bodyPr/>
          <a:lstStyle/>
          <a:p>
            <a:r>
              <a:rPr lang="en-NZ" sz="2800"/>
              <a:t>Lead: Department of Internal Affairs</a:t>
            </a:r>
          </a:p>
        </p:txBody>
      </p:sp>
    </p:spTree>
    <p:extLst>
      <p:ext uri="{BB962C8B-B14F-4D97-AF65-F5344CB8AC3E}">
        <p14:creationId xmlns:p14="http://schemas.microsoft.com/office/powerpoint/2010/main" val="2223564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C21132-7A8E-42D6-BA34-13C37CF4A341}"/>
              </a:ext>
            </a:extLst>
          </p:cNvPr>
          <p:cNvSpPr>
            <a:spLocks noGrp="1"/>
          </p:cNvSpPr>
          <p:nvPr>
            <p:ph type="title"/>
          </p:nvPr>
        </p:nvSpPr>
        <p:spPr>
          <a:xfrm>
            <a:off x="681037" y="777323"/>
            <a:ext cx="8543925" cy="558799"/>
          </a:xfrm>
        </p:spPr>
        <p:txBody>
          <a:bodyPr/>
          <a:lstStyle/>
          <a:p>
            <a:r>
              <a:rPr lang="en-NZ" sz="3000" b="1">
                <a:solidFill>
                  <a:srgbClr val="002060"/>
                </a:solidFill>
                <a:effectLst>
                  <a:outerShdw blurRad="38100" dist="38100" dir="2700000" algn="tl">
                    <a:srgbClr val="000000">
                      <a:alpha val="43137"/>
                    </a:srgbClr>
                  </a:outerShdw>
                </a:effectLst>
              </a:rPr>
              <a:t>Commitment 3</a:t>
            </a:r>
          </a:p>
        </p:txBody>
      </p:sp>
      <p:sp>
        <p:nvSpPr>
          <p:cNvPr id="7" name="Text Placeholder 7">
            <a:extLst>
              <a:ext uri="{FF2B5EF4-FFF2-40B4-BE49-F238E27FC236}">
                <a16:creationId xmlns:a16="http://schemas.microsoft.com/office/drawing/2014/main" id="{2A37B8BD-178E-B924-4EB9-308CD90FA28C}"/>
              </a:ext>
            </a:extLst>
          </p:cNvPr>
          <p:cNvSpPr txBox="1">
            <a:spLocks/>
          </p:cNvSpPr>
          <p:nvPr/>
        </p:nvSpPr>
        <p:spPr>
          <a:xfrm>
            <a:off x="681037" y="1438895"/>
            <a:ext cx="8900016" cy="2204850"/>
          </a:xfrm>
          <a:prstGeom prst="rect">
            <a:avLst/>
          </a:prstGeom>
        </p:spPr>
        <p:txBody>
          <a:bodyPr lIns="91440" tIns="45720" rIns="91440" bIns="45720" anchor="t"/>
          <a:lstStyle>
            <a:lvl1pPr marL="0" indent="0" algn="l" defTabSz="914354" rtl="0" eaLnBrk="1" latinLnBrk="0" hangingPunct="1">
              <a:lnSpc>
                <a:spcPct val="90000"/>
              </a:lnSpc>
              <a:spcBef>
                <a:spcPts val="1000"/>
              </a:spcBef>
              <a:buFont typeface="Arial" panose="020B0604020202020204" pitchFamily="34" charset="0"/>
              <a:buNone/>
              <a:defRPr sz="1800" kern="1200">
                <a:solidFill>
                  <a:schemeClr val="tx1">
                    <a:lumMod val="85000"/>
                    <a:lumOff val="15000"/>
                  </a:schemeClr>
                </a:solidFill>
                <a:latin typeface="Source Sans Pro" panose="020B0503030403020204" pitchFamily="34" charset="0"/>
                <a:ea typeface="Source Sans Pro" panose="020B0503030403020204" pitchFamily="34" charset="0"/>
                <a:cs typeface="+mn-cs"/>
              </a:defRPr>
            </a:lvl1pPr>
            <a:lvl2pPr marL="457178" indent="0" algn="l" defTabSz="914354"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354" indent="0" algn="l" defTabSz="914354"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532"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709"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5886"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062"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240"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418"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NZ" b="1" dirty="0">
                <a:solidFill>
                  <a:srgbClr val="002060"/>
                </a:solidFill>
              </a:rPr>
              <a:t>Commitment description </a:t>
            </a:r>
            <a:endParaRPr lang="en-NZ" dirty="0">
              <a:latin typeface="Calibri" panose="020F0502020204030204" pitchFamily="34" charset="0"/>
            </a:endParaRPr>
          </a:p>
          <a:p>
            <a:r>
              <a:rPr lang="en-NZ" sz="1463" dirty="0">
                <a:solidFill>
                  <a:srgbClr val="002060"/>
                </a:solidFill>
              </a:rPr>
              <a:t>This commitment aims to establish and champion an all-of-government approach to the delivery of government information and services, so that agencies deliver services that are accessible to, and meet the diverse needs of, all  New Zealanders.</a:t>
            </a:r>
          </a:p>
          <a:p>
            <a:r>
              <a:rPr lang="en-NZ" sz="1463" dirty="0">
                <a:solidFill>
                  <a:srgbClr val="002060"/>
                </a:solidFill>
              </a:rPr>
              <a:t>Civil society organisations and government agencies were to work in partnership with, and leverage, the role of the Government Chief Digital Officer (GCDO) as the System Lead for digital government transformation.  Increased accessibility would: allow people to more easily access entitlements and fulfil obligations;  prevent the individual and societal costs experienced when people can’t  easily connect with services; and enhance social inclusion and individual and community wellbeing</a:t>
            </a:r>
          </a:p>
          <a:p>
            <a:r>
              <a:rPr lang="en-NZ" b="1" dirty="0">
                <a:solidFill>
                  <a:srgbClr val="002060"/>
                </a:solidFill>
                <a:latin typeface="Source Sans Pro"/>
                <a:ea typeface="Source Sans Pro"/>
              </a:rPr>
              <a:t>Progress in 2024 </a:t>
            </a:r>
          </a:p>
          <a:p>
            <a:pPr fontAlgn="base"/>
            <a:r>
              <a:rPr lang="en-US" sz="1463" dirty="0">
                <a:solidFill>
                  <a:srgbClr val="002060"/>
                </a:solidFill>
              </a:rPr>
              <a:t>DIA continues to be unable to resource and </a:t>
            </a:r>
            <a:r>
              <a:rPr lang="en-US" sz="1463" dirty="0" err="1">
                <a:solidFill>
                  <a:srgbClr val="002060"/>
                </a:solidFill>
              </a:rPr>
              <a:t>prioritise</a:t>
            </a:r>
            <a:r>
              <a:rPr lang="en-US" sz="1463" dirty="0">
                <a:solidFill>
                  <a:srgbClr val="002060"/>
                </a:solidFill>
              </a:rPr>
              <a:t> work on commitment 3. </a:t>
            </a:r>
          </a:p>
          <a:p>
            <a:r>
              <a:rPr lang="en-NZ" b="1" dirty="0">
                <a:solidFill>
                  <a:srgbClr val="002060"/>
                </a:solidFill>
              </a:rPr>
              <a:t>Challenges</a:t>
            </a:r>
            <a:endParaRPr lang="en-NZ" dirty="0">
              <a:latin typeface="Calibri" panose="020F0502020204030204" pitchFamily="34" charset="0"/>
            </a:endParaRPr>
          </a:p>
          <a:p>
            <a:r>
              <a:rPr lang="en-US" sz="1463" dirty="0">
                <a:solidFill>
                  <a:srgbClr val="002060"/>
                </a:solidFill>
              </a:rPr>
              <a:t>The GCDO’s funding and resourcing position has been challenging.  Resources needed include specialist expertise (engagement, channel strategy, service design) for </a:t>
            </a:r>
            <a:r>
              <a:rPr lang="en-NZ" sz="1463" dirty="0">
                <a:solidFill>
                  <a:srgbClr val="002060"/>
                </a:solidFill>
              </a:rPr>
              <a:t>this work.</a:t>
            </a:r>
          </a:p>
          <a:p>
            <a:endParaRPr lang="en-NZ" dirty="0">
              <a:solidFill>
                <a:srgbClr val="002060"/>
              </a:solidFill>
            </a:endParaRPr>
          </a:p>
        </p:txBody>
      </p:sp>
    </p:spTree>
    <p:extLst>
      <p:ext uri="{BB962C8B-B14F-4D97-AF65-F5344CB8AC3E}">
        <p14:creationId xmlns:p14="http://schemas.microsoft.com/office/powerpoint/2010/main" val="365035838"/>
      </p:ext>
    </p:extLst>
  </p:cSld>
  <p:clrMapOvr>
    <a:masterClrMapping/>
  </p:clrMapOvr>
</p:sld>
</file>

<file path=ppt/theme/theme1.xml><?xml version="1.0" encoding="utf-8"?>
<a:theme xmlns:a="http://schemas.openxmlformats.org/drawingml/2006/main" name="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9104E1C8-CB80-4577-A712-0407529FBABE}" vid="{0FCFD8FF-A23E-40B4-8550-0451557A4AD9}"/>
    </a:ext>
  </a:extLst>
</a:theme>
</file>

<file path=ppt/theme/theme2.xml><?xml version="1.0" encoding="utf-8"?>
<a:theme xmlns:a="http://schemas.openxmlformats.org/drawingml/2006/main" name="Divider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9104E1C8-CB80-4577-A712-0407529FBABE}" vid="{A5704C27-DFFD-4196-A44F-B96BD4BD7E98}"/>
    </a:ext>
  </a:extLst>
</a:theme>
</file>

<file path=ppt/theme/theme3.xml><?xml version="1.0" encoding="utf-8"?>
<a:theme xmlns:a="http://schemas.openxmlformats.org/drawingml/2006/main" name="End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9104E1C8-CB80-4577-A712-0407529FBABE}" vid="{C46225B7-4AFD-431B-8251-A7ECE0B2D54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063a132e-7922-4f1a-9ebb-16b3e240ff44">TKMIES-1962100866-9453</_dlc_DocId>
    <_dlc_DocIdUrl xmlns="063a132e-7922-4f1a-9ebb-16b3e240ff44">
      <Url>https://sscnz.sharepoint.com/sites/IES-SP/_layouts/15/DocIdRedir.aspx?ID=TKMIES-1962100866-9453</Url>
      <Description>TKMIES-1962100866-9453</Description>
    </_dlc_DocIdUrl>
    <TaxCatchAll xmlns="063a132e-7922-4f1a-9ebb-16b3e240ff44" xsi:nil="true"/>
    <h74be024764340d3b7f89a8fa3f4dfe5 xmlns="e0a67773-b602-44e2-9df0-6b1cc69b2bfd">
      <Terms xmlns="http://schemas.microsoft.com/office/infopath/2007/PartnerControls"/>
    </h74be024764340d3b7f89a8fa3f4dfe5>
    <SharedWithUsers xmlns="063a132e-7922-4f1a-9ebb-16b3e240ff44">
      <UserInfo>
        <DisplayName/>
        <AccountId>33</AccountId>
        <AccountType/>
      </UserInfo>
    </SharedWithUsers>
    <lcf76f155ced4ddcb4097134ff3c332f xmlns="e0a67773-b602-44e2-9df0-6b1cc69b2bf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F21C7F10602F9242B907F172BE191C25" ma:contentTypeVersion="17" ma:contentTypeDescription="Create a new document." ma:contentTypeScope="" ma:versionID="ae32f0389c6b4ad5ff91811ac8e4b6cd">
  <xsd:schema xmlns:xsd="http://www.w3.org/2001/XMLSchema" xmlns:xs="http://www.w3.org/2001/XMLSchema" xmlns:p="http://schemas.microsoft.com/office/2006/metadata/properties" xmlns:ns2="063a132e-7922-4f1a-9ebb-16b3e240ff44" xmlns:ns3="e0a67773-b602-44e2-9df0-6b1cc69b2bfd" targetNamespace="http://schemas.microsoft.com/office/2006/metadata/properties" ma:root="true" ma:fieldsID="47110275bb90393d14502cc95826c465" ns2:_="" ns3:_="">
    <xsd:import namespace="063a132e-7922-4f1a-9ebb-16b3e240ff44"/>
    <xsd:import namespace="e0a67773-b602-44e2-9df0-6b1cc69b2bfd"/>
    <xsd:element name="properties">
      <xsd:complexType>
        <xsd:sequence>
          <xsd:element name="documentManagement">
            <xsd:complexType>
              <xsd:all>
                <xsd:element ref="ns2:_dlc_DocId" minOccurs="0"/>
                <xsd:element ref="ns2:_dlc_DocIdUrl" minOccurs="0"/>
                <xsd:element ref="ns2:_dlc_DocIdPersistId" minOccurs="0"/>
                <xsd:element ref="ns3:h74be024764340d3b7f89a8fa3f4dfe5" minOccurs="0"/>
                <xsd:element ref="ns2:TaxCatchAll" minOccurs="0"/>
                <xsd:element ref="ns3:MediaServiceMetadata" minOccurs="0"/>
                <xsd:element ref="ns3:MediaServiceFastMetadata" minOccurs="0"/>
                <xsd:element ref="ns2:SharedWithUsers" minOccurs="0"/>
                <xsd:element ref="ns2:SharedWithDetails" minOccurs="0"/>
                <xsd:element ref="ns3:lcf76f155ced4ddcb4097134ff3c332f" minOccurs="0"/>
                <xsd:element ref="ns3:MediaServiceObjectDetectorVersion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3a132e-7922-4f1a-9ebb-16b3e240ff4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3" nillable="true" ma:displayName="Taxonomy Catch All Column" ma:description="" ma:hidden="true" ma:list="{642296d5-8b05-4dab-8fde-c1b189e56efa}" ma:internalName="TaxCatchAll" ma:showField="CatchAllData" ma:web="063a132e-7922-4f1a-9ebb-16b3e240ff44">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0a67773-b602-44e2-9df0-6b1cc69b2bfd" elementFormDefault="qualified">
    <xsd:import namespace="http://schemas.microsoft.com/office/2006/documentManagement/types"/>
    <xsd:import namespace="http://schemas.microsoft.com/office/infopath/2007/PartnerControls"/>
    <xsd:element name="h74be024764340d3b7f89a8fa3f4dfe5" ma:index="12" nillable="true" ma:taxonomy="true" ma:internalName="h74be024764340d3b7f89a8fa3f4dfe5" ma:taxonomyFieldName="Sub_x002d_heading" ma:displayName="Sub-heading" ma:default="" ma:fieldId="{174be024-7643-40d3-b7f8-9a8fa3f4dfe5}" ma:sspId="138d99aa-dc1b-4568-bbf8-76f48c855b0a" ma:termSetId="7c9da0c7-3cf7-43b5-aaf1-5d3555605848" ma:anchorId="00000000-0000-0000-0000-000000000000" ma:open="false" ma:isKeyword="false">
      <xsd:complexType>
        <xsd:sequence>
          <xsd:element ref="pc:Terms" minOccurs="0" maxOccurs="1"/>
        </xsd:sequence>
      </xsd:complex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138d99aa-dc1b-4568-bbf8-76f48c855b0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DateTaken" ma:index="24" nillable="true" ma:displayName="MediaServiceDateTaken" ma:hidden="true" ma:indexed="true" ma:internalName="MediaServiceDateTaken"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element name="MediaServiceLocation" ma:index="26" nillable="true" ma:displayName="Location" ma:indexed="true" ma:internalName="MediaServiceLocation"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D1ED65-557C-490D-9965-D0205CE5EB30}">
  <ds:schemaRefs>
    <ds:schemaRef ds:uri="http://schemas.microsoft.com/sharepoint/events"/>
  </ds:schemaRefs>
</ds:datastoreItem>
</file>

<file path=customXml/itemProps2.xml><?xml version="1.0" encoding="utf-8"?>
<ds:datastoreItem xmlns:ds="http://schemas.openxmlformats.org/officeDocument/2006/customXml" ds:itemID="{46B93BBE-805E-4B3A-A52D-77A706D847B3}">
  <ds:schemaRefs>
    <ds:schemaRef ds:uri="http://schemas.openxmlformats.org/package/2006/metadata/core-properties"/>
    <ds:schemaRef ds:uri="e0a67773-b602-44e2-9df0-6b1cc69b2bfd"/>
    <ds:schemaRef ds:uri="http://schemas.microsoft.com/office/2006/documentManagement/types"/>
    <ds:schemaRef ds:uri="http://schemas.microsoft.com/office/2006/metadata/properties"/>
    <ds:schemaRef ds:uri="063a132e-7922-4f1a-9ebb-16b3e240ff44"/>
    <ds:schemaRef ds:uri="http://www.w3.org/XML/1998/namespace"/>
    <ds:schemaRef ds:uri="http://purl.org/dc/dcmitype/"/>
    <ds:schemaRef ds:uri="http://schemas.microsoft.com/office/infopath/2007/PartnerControls"/>
    <ds:schemaRef ds:uri="http://purl.org/dc/terms/"/>
    <ds:schemaRef ds:uri="http://purl.org/dc/elements/1.1/"/>
  </ds:schemaRefs>
</ds:datastoreItem>
</file>

<file path=customXml/itemProps3.xml><?xml version="1.0" encoding="utf-8"?>
<ds:datastoreItem xmlns:ds="http://schemas.openxmlformats.org/officeDocument/2006/customXml" ds:itemID="{DA554D0B-B2B0-4F37-8520-28C18FDD5B73}">
  <ds:schemaRefs>
    <ds:schemaRef ds:uri="http://schemas.microsoft.com/sharepoint/v3/contenttype/forms"/>
  </ds:schemaRefs>
</ds:datastoreItem>
</file>

<file path=customXml/itemProps4.xml><?xml version="1.0" encoding="utf-8"?>
<ds:datastoreItem xmlns:ds="http://schemas.openxmlformats.org/officeDocument/2006/customXml" ds:itemID="{927A92E0-8F16-4659-8933-6443659A90EA}">
  <ds:schemaRefs>
    <ds:schemaRef ds:uri="063a132e-7922-4f1a-9ebb-16b3e240ff44"/>
    <ds:schemaRef ds:uri="e0a67773-b602-44e2-9df0-6b1cc69b2bf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General PowerPoint Template</Template>
  <TotalTime>31</TotalTime>
  <Words>2226</Words>
  <Application>Microsoft Office PowerPoint</Application>
  <PresentationFormat>A4 Paper (210x297 mm)</PresentationFormat>
  <Paragraphs>190</Paragraphs>
  <Slides>26</Slides>
  <Notes>17</Notes>
  <HiddenSlides>0</HiddenSlides>
  <MMClips>0</MMClips>
  <ScaleCrop>false</ScaleCrop>
  <HeadingPairs>
    <vt:vector size="4" baseType="variant">
      <vt:variant>
        <vt:lpstr>Theme</vt:lpstr>
      </vt:variant>
      <vt:variant>
        <vt:i4>3</vt:i4>
      </vt:variant>
      <vt:variant>
        <vt:lpstr>Slide Titles</vt:lpstr>
      </vt:variant>
      <vt:variant>
        <vt:i4>26</vt:i4>
      </vt:variant>
    </vt:vector>
  </HeadingPairs>
  <TitlesOfParts>
    <vt:vector size="29" baseType="lpstr">
      <vt:lpstr>Title Slides</vt:lpstr>
      <vt:lpstr>Divider Slides</vt:lpstr>
      <vt:lpstr>End slide</vt:lpstr>
      <vt:lpstr>Fourth National  Action Plan Progress Report August 2024   </vt:lpstr>
      <vt:lpstr>Commitment  1 – Adopt a Community Engagement Tool</vt:lpstr>
      <vt:lpstr>Commitment One  </vt:lpstr>
      <vt:lpstr>Commitment One </vt:lpstr>
      <vt:lpstr>Commitment Two – Research Deliberative Processes for Community Engagement</vt:lpstr>
      <vt:lpstr>Commitment 2</vt:lpstr>
      <vt:lpstr>Commitment 2</vt:lpstr>
      <vt:lpstr>Commitment Three - Establish a Multi- channel Approach to Delivery of Government  Information and Services </vt:lpstr>
      <vt:lpstr>Commitment 3</vt:lpstr>
      <vt:lpstr>Commitment 3</vt:lpstr>
      <vt:lpstr>Commitment Four - Design and Implement a National Counter Fraud and Corruption Strategy </vt:lpstr>
      <vt:lpstr>Commitment 4 </vt:lpstr>
      <vt:lpstr>Commitment Five - Increase Beneficial Ownership Transparency for companies and limited partnerships  </vt:lpstr>
      <vt:lpstr>Commitment 5</vt:lpstr>
      <vt:lpstr>Commitment Six – Improve Government Procurement Transparency </vt:lpstr>
      <vt:lpstr>Commitment 6</vt:lpstr>
      <vt:lpstr>Commitment 6</vt:lpstr>
      <vt:lpstr>Commitment 6</vt:lpstr>
      <vt:lpstr>Commitment Seven - Strengthen Scrutiny of OIA exemption clauses</vt:lpstr>
      <vt:lpstr>Commitment 7 </vt:lpstr>
      <vt:lpstr>Commitment 7</vt:lpstr>
      <vt:lpstr>Commitment Eight - Improve Transparency and Accountability of Government Algorithm Use</vt:lpstr>
      <vt:lpstr>Commitment 8 </vt:lpstr>
      <vt:lpstr>Commitment 8</vt:lpstr>
      <vt:lpstr>Commitment 8</vt:lpstr>
      <vt:lpstr>You are welcome to send any questions about this update 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Website Refresh 2021: Comms plan </dc:title>
  <dc:creator>Megan Mackie</dc:creator>
  <cp:lastModifiedBy>Christine Lloyd</cp:lastModifiedBy>
  <cp:revision>25</cp:revision>
  <dcterms:created xsi:type="dcterms:W3CDTF">2021-10-07T19:58:23Z</dcterms:created>
  <dcterms:modified xsi:type="dcterms:W3CDTF">2024-08-26T22:22:21Z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0x010100F21C7F10602F9242B907F172BE191C25</vt:lpwstr>
  </property>
  <property fmtid="{D5CDD505-2E9C-101B-9397-08002B2CF9AE}" pid="3" name="_dlc_DocIdItemGuid">
    <vt:lpwstr>62092afb-4303-4676-b756-9ed9e0606e10</vt:lpwstr>
  </property>
  <property fmtid="{D5CDD505-2E9C-101B-9397-08002B2CF9AE}" pid="4" name="PublishingStartDate">
    <vt:lpwstr/>
  </property>
  <property fmtid="{D5CDD505-2E9C-101B-9397-08002B2CF9AE}" pid="5" name="PublishingExpirationDate">
    <vt:lpwstr/>
  </property>
  <property fmtid="{D5CDD505-2E9C-101B-9397-08002B2CF9AE}" pid="6" name="SharedWithUsers">
    <vt:lpwstr>33;#Marian Mortensen;#26710;#Andrew Harris;#24749;#Megan Mackie</vt:lpwstr>
  </property>
  <property fmtid="{D5CDD505-2E9C-101B-9397-08002B2CF9AE}" pid="7" name="MediaServiceImageTags">
    <vt:lpwstr/>
  </property>
  <property fmtid="{D5CDD505-2E9C-101B-9397-08002B2CF9AE}" pid="8" name="Sub-heading">
    <vt:lpwstr/>
  </property>
  <property fmtid="{D5CDD505-2E9C-101B-9397-08002B2CF9AE}" pid="9" name="Order">
    <vt:r8>19800</vt:r8>
  </property>
  <property fmtid="{D5CDD505-2E9C-101B-9397-08002B2CF9AE}" pid="10" name="WorkflowVersion">
    <vt:i4>1</vt:i4>
  </property>
  <property fmtid="{D5CDD505-2E9C-101B-9397-08002B2CF9AE}" pid="11" name="GUID">
    <vt:lpwstr>2dc359fc-712e-4014-acae-efaa177141ff</vt:lpwstr>
  </property>
</Properties>
</file>